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 id="2147483661" r:id="rId2"/>
  </p:sldMasterIdLst>
  <p:notesMasterIdLst>
    <p:notesMasterId r:id="rId47"/>
  </p:notesMasterIdLst>
  <p:sldIdLst>
    <p:sldId id="369" r:id="rId3"/>
    <p:sldId id="352" r:id="rId4"/>
    <p:sldId id="370" r:id="rId5"/>
    <p:sldId id="286" r:id="rId6"/>
    <p:sldId id="376" r:id="rId7"/>
    <p:sldId id="377" r:id="rId8"/>
    <p:sldId id="298" r:id="rId9"/>
    <p:sldId id="303" r:id="rId10"/>
    <p:sldId id="378" r:id="rId11"/>
    <p:sldId id="379" r:id="rId12"/>
    <p:sldId id="380" r:id="rId13"/>
    <p:sldId id="374" r:id="rId14"/>
    <p:sldId id="375" r:id="rId15"/>
    <p:sldId id="371" r:id="rId16"/>
    <p:sldId id="354" r:id="rId17"/>
    <p:sldId id="311" r:id="rId18"/>
    <p:sldId id="385" r:id="rId19"/>
    <p:sldId id="383" r:id="rId20"/>
    <p:sldId id="386" r:id="rId21"/>
    <p:sldId id="382" r:id="rId22"/>
    <p:sldId id="384" r:id="rId23"/>
    <p:sldId id="387" r:id="rId24"/>
    <p:sldId id="388" r:id="rId25"/>
    <p:sldId id="372" r:id="rId26"/>
    <p:sldId id="321" r:id="rId27"/>
    <p:sldId id="395" r:id="rId28"/>
    <p:sldId id="389" r:id="rId29"/>
    <p:sldId id="325" r:id="rId30"/>
    <p:sldId id="390" r:id="rId31"/>
    <p:sldId id="396" r:id="rId32"/>
    <p:sldId id="398" r:id="rId33"/>
    <p:sldId id="397" r:id="rId34"/>
    <p:sldId id="392" r:id="rId35"/>
    <p:sldId id="400" r:id="rId36"/>
    <p:sldId id="399" r:id="rId37"/>
    <p:sldId id="401" r:id="rId38"/>
    <p:sldId id="393" r:id="rId39"/>
    <p:sldId id="394" r:id="rId40"/>
    <p:sldId id="373" r:id="rId41"/>
    <p:sldId id="339" r:id="rId42"/>
    <p:sldId id="402" r:id="rId43"/>
    <p:sldId id="404" r:id="rId44"/>
    <p:sldId id="405" r:id="rId45"/>
    <p:sldId id="336" r:id="rId46"/>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1244" y="4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7A54AE-E28B-4533-A456-B756823B96D8}" type="datetimeFigureOut">
              <a:rPr lang="zh-CN" altLang="en-US" smtClean="0"/>
              <a:t>2025/9/23</a:t>
            </a:fld>
            <a:endParaRPr lang="zh-CN" altLang="en-US"/>
          </a:p>
        </p:txBody>
      </p:sp>
      <p:sp>
        <p:nvSpPr>
          <p:cNvPr id="4" name="幻灯片图像占位符 3"/>
          <p:cNvSpPr>
            <a:spLocks noGrp="1" noRot="1" noChangeAspect="1"/>
          </p:cNvSpPr>
          <p:nvPr>
            <p:ph type="sldImg" idx="2"/>
          </p:nvPr>
        </p:nvSpPr>
        <p:spPr>
          <a:xfrm>
            <a:off x="685530" y="1143000"/>
            <a:ext cx="54869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1BB924-0F29-4611-A8B9-E5E73D23299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同质性与变异性  朝鲜</a:t>
            </a:r>
          </a:p>
        </p:txBody>
      </p:sp>
      <p:sp>
        <p:nvSpPr>
          <p:cNvPr id="4" name="灯片编号占位符 3"/>
          <p:cNvSpPr>
            <a:spLocks noGrp="1"/>
          </p:cNvSpPr>
          <p:nvPr>
            <p:ph type="sldNum" sz="quarter" idx="10"/>
          </p:nvPr>
        </p:nvSpPr>
        <p:spPr/>
        <p:txBody>
          <a:bodyPr/>
          <a:lstStyle/>
          <a:p>
            <a:fld id="{91B468E8-3E42-411D-B3A4-41141BE63FBA}" type="slidenum">
              <a:rPr lang="zh-CN" altLang="en-US" smtClean="0"/>
              <a:t>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E28EC7-B874-06A9-36A2-DEACBEDDD19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AE63184-9AD2-E4BD-6D63-90C4A63F95CA}"/>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56463561-2DE7-7BD8-CD3E-D1AF77ED24B4}"/>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E863CA31-30A7-68C3-3163-9C7599A8D579}"/>
              </a:ext>
            </a:extLst>
          </p:cNvPr>
          <p:cNvSpPr>
            <a:spLocks noGrp="1"/>
          </p:cNvSpPr>
          <p:nvPr>
            <p:ph type="sldNum" sz="quarter" idx="10"/>
          </p:nvPr>
        </p:nvSpPr>
        <p:spPr/>
        <p:txBody>
          <a:bodyPr/>
          <a:lstStyle/>
          <a:p>
            <a:fld id="{91B468E8-3E42-411D-B3A4-41141BE63FBA}" type="slidenum">
              <a:rPr lang="zh-CN" altLang="en-US" smtClean="0"/>
              <a:t>8</a:t>
            </a:fld>
            <a:endParaRPr lang="zh-CN" altLang="en-US"/>
          </a:p>
        </p:txBody>
      </p:sp>
    </p:spTree>
    <p:extLst>
      <p:ext uri="{BB962C8B-B14F-4D97-AF65-F5344CB8AC3E}">
        <p14:creationId xmlns:p14="http://schemas.microsoft.com/office/powerpoint/2010/main" val="61037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20DFB-898C-7BC0-8A25-AADE8BF160E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BBD080F-62FD-6734-58DC-6864BE2A89F6}"/>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4E25CD3B-8ADF-EFE5-D2FE-B92433B6BDA2}"/>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E771386C-CAC5-4609-CC3B-FFD1B1CCD9E9}"/>
              </a:ext>
            </a:extLst>
          </p:cNvPr>
          <p:cNvSpPr>
            <a:spLocks noGrp="1"/>
          </p:cNvSpPr>
          <p:nvPr>
            <p:ph type="sldNum" sz="quarter" idx="10"/>
          </p:nvPr>
        </p:nvSpPr>
        <p:spPr/>
        <p:txBody>
          <a:bodyPr/>
          <a:lstStyle/>
          <a:p>
            <a:fld id="{91B468E8-3E42-411D-B3A4-41141BE63FBA}" type="slidenum">
              <a:rPr lang="zh-CN" altLang="en-US" smtClean="0"/>
              <a:t>9</a:t>
            </a:fld>
            <a:endParaRPr lang="zh-CN" altLang="en-US"/>
          </a:p>
        </p:txBody>
      </p:sp>
    </p:spTree>
    <p:extLst>
      <p:ext uri="{BB962C8B-B14F-4D97-AF65-F5344CB8AC3E}">
        <p14:creationId xmlns:p14="http://schemas.microsoft.com/office/powerpoint/2010/main" val="3843555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47DED-C9E6-8A04-E5A0-33B7AA21E0F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11206E7-E715-AC49-93F8-1B940EEDF119}"/>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0A7BDFDC-484A-9850-5050-FA3BA725D0AC}"/>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86E10642-B359-5188-1D17-BF6CF0B61469}"/>
              </a:ext>
            </a:extLst>
          </p:cNvPr>
          <p:cNvSpPr>
            <a:spLocks noGrp="1"/>
          </p:cNvSpPr>
          <p:nvPr>
            <p:ph type="sldNum" sz="quarter" idx="10"/>
          </p:nvPr>
        </p:nvSpPr>
        <p:spPr/>
        <p:txBody>
          <a:bodyPr/>
          <a:lstStyle/>
          <a:p>
            <a:fld id="{91B468E8-3E42-411D-B3A4-41141BE63FBA}" type="slidenum">
              <a:rPr lang="zh-CN" altLang="en-US" smtClean="0"/>
              <a:t>10</a:t>
            </a:fld>
            <a:endParaRPr lang="zh-CN" altLang="en-US"/>
          </a:p>
        </p:txBody>
      </p:sp>
    </p:spTree>
    <p:extLst>
      <p:ext uri="{BB962C8B-B14F-4D97-AF65-F5344CB8AC3E}">
        <p14:creationId xmlns:p14="http://schemas.microsoft.com/office/powerpoint/2010/main" val="173362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24FDAE-CE4B-604B-BDFD-F22FB1E32FB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5920CC0-7DD3-9714-06C4-4A5D952D3B2E}"/>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31488D6A-D19E-AA64-4306-DA55DA3820D8}"/>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E2105BE1-DCF0-6E23-A56F-7DE45837576B}"/>
              </a:ext>
            </a:extLst>
          </p:cNvPr>
          <p:cNvSpPr>
            <a:spLocks noGrp="1"/>
          </p:cNvSpPr>
          <p:nvPr>
            <p:ph type="sldNum" sz="quarter" idx="10"/>
          </p:nvPr>
        </p:nvSpPr>
        <p:spPr/>
        <p:txBody>
          <a:bodyPr/>
          <a:lstStyle/>
          <a:p>
            <a:fld id="{91B468E8-3E42-411D-B3A4-41141BE63FBA}" type="slidenum">
              <a:rPr lang="zh-CN" altLang="en-US" smtClean="0"/>
              <a:t>11</a:t>
            </a:fld>
            <a:endParaRPr lang="zh-CN" altLang="en-US"/>
          </a:p>
        </p:txBody>
      </p:sp>
    </p:spTree>
    <p:extLst>
      <p:ext uri="{BB962C8B-B14F-4D97-AF65-F5344CB8AC3E}">
        <p14:creationId xmlns:p14="http://schemas.microsoft.com/office/powerpoint/2010/main" val="4244037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C845B6-E955-E181-71C4-4457028A171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13410DB-5120-4B21-ACC1-BE57983F3C78}"/>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A285DBB7-23C1-AD0E-6499-EC34BEB406CF}"/>
              </a:ext>
            </a:extLst>
          </p:cNvPr>
          <p:cNvSpPr>
            <a:spLocks noGrp="1"/>
          </p:cNvSpPr>
          <p:nvPr>
            <p:ph type="body" idx="1"/>
          </p:nvPr>
        </p:nvSpPr>
        <p:spPr/>
        <p:txBody>
          <a:bodyPr/>
          <a:lstStyle/>
          <a:p>
            <a:r>
              <a:rPr lang="zh-CN" altLang="en-US" dirty="0"/>
              <a:t>同质性与变异性  朝鲜</a:t>
            </a:r>
          </a:p>
        </p:txBody>
      </p:sp>
      <p:sp>
        <p:nvSpPr>
          <p:cNvPr id="4" name="灯片编号占位符 3">
            <a:extLst>
              <a:ext uri="{FF2B5EF4-FFF2-40B4-BE49-F238E27FC236}">
                <a16:creationId xmlns:a16="http://schemas.microsoft.com/office/drawing/2014/main" id="{5AB02F31-91C8-36C3-39C2-6F5FFA744EC9}"/>
              </a:ext>
            </a:extLst>
          </p:cNvPr>
          <p:cNvSpPr>
            <a:spLocks noGrp="1"/>
          </p:cNvSpPr>
          <p:nvPr>
            <p:ph type="sldNum" sz="quarter" idx="10"/>
          </p:nvPr>
        </p:nvSpPr>
        <p:spPr/>
        <p:txBody>
          <a:bodyPr/>
          <a:lstStyle/>
          <a:p>
            <a:fld id="{91B468E8-3E42-411D-B3A4-41141BE63FBA}" type="slidenum">
              <a:rPr lang="zh-CN" altLang="en-US" smtClean="0"/>
              <a:t>12</a:t>
            </a:fld>
            <a:endParaRPr lang="zh-CN" altLang="en-US"/>
          </a:p>
        </p:txBody>
      </p:sp>
    </p:spTree>
    <p:extLst>
      <p:ext uri="{BB962C8B-B14F-4D97-AF65-F5344CB8AC3E}">
        <p14:creationId xmlns:p14="http://schemas.microsoft.com/office/powerpoint/2010/main" val="2784714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272647" y="6312535"/>
            <a:ext cx="2743725" cy="365125"/>
          </a:xfrm>
        </p:spPr>
        <p:txBody>
          <a:bodyPr/>
          <a:lstStyle/>
          <a:p>
            <a:r>
              <a:rPr lang="en-US" altLang="zh-CN"/>
              <a:t>1·</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291" y="1122363"/>
            <a:ext cx="9145749"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291" y="3602038"/>
            <a:ext cx="914574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r>
              <a:rPr lang="en-US" altLang="zh-CN"/>
              <a:t>·</a:t>
            </a:r>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10" name="矩形 9"/>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5" name="矩形 4"/>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8" name="矩形 7"/>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6569" y="365125"/>
            <a:ext cx="2629403"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360" y="365125"/>
            <a:ext cx="7735779"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63DB197-84B0-484E-9C0F-88358ECCB797}" type="datetimeFigureOut">
              <a:rPr lang="zh-CN" altLang="en-US" smtClean="0"/>
              <a:t>2025/9/23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077DA78-E013-4A8C-AD75-63A150561B10}" type="slidenum">
              <a:rPr lang="zh-CN" altLang="en-US" smtClean="0"/>
              <a:t>‹#›</a:t>
            </a:fld>
            <a:endParaRPr lang="zh-CN" altLang="en-US"/>
          </a:p>
        </p:txBody>
      </p:sp>
      <p:sp>
        <p:nvSpPr>
          <p:cNvPr id="6" name="矩形 5"/>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009" y="1709738"/>
            <a:ext cx="10517611"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009" y="4589463"/>
            <a:ext cx="1051761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36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380" y="1825625"/>
            <a:ext cx="5182591"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949" y="365125"/>
            <a:ext cx="10517611" cy="1325563"/>
          </a:xfrm>
        </p:spPr>
        <p:txBody>
          <a:bodyPr/>
          <a:lstStyle/>
          <a:p>
            <a:r>
              <a:rPr lang="zh-CN" altLang="en-US"/>
              <a:t>单击此处编辑母版标题样式</a:t>
            </a:r>
          </a:p>
        </p:txBody>
      </p:sp>
      <p:sp>
        <p:nvSpPr>
          <p:cNvPr id="3" name="文本占位符 2"/>
          <p:cNvSpPr>
            <a:spLocks noGrp="1"/>
          </p:cNvSpPr>
          <p:nvPr>
            <p:ph type="body" idx="1"/>
          </p:nvPr>
        </p:nvSpPr>
        <p:spPr>
          <a:xfrm>
            <a:off x="839949" y="1681163"/>
            <a:ext cx="51587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949" y="2505075"/>
            <a:ext cx="5158773"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3380" y="1681163"/>
            <a:ext cx="5184179"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3380" y="2505075"/>
            <a:ext cx="5184179"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4179" y="987425"/>
            <a:ext cx="61733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949" y="457200"/>
            <a:ext cx="393298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4179" y="987425"/>
            <a:ext cx="617338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949" y="2057400"/>
            <a:ext cx="3932989"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C73A3FB-D683-4918-A557-73AB8F4C4EE9}" type="datetimeFigureOut">
              <a:rPr lang="zh-CN" altLang="en-US" smtClean="0"/>
              <a:t>2025/9/23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70D98-FA84-41BA-BD43-6D85A7C62EA0}" type="slidenum">
              <a:rPr lang="zh-CN" altLang="en-US" smtClean="0"/>
              <a:t>‹#›</a:t>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360" y="365125"/>
            <a:ext cx="10517611"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360" y="1825625"/>
            <a:ext cx="10517611"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360" y="6356350"/>
            <a:ext cx="274372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73A3FB-D683-4918-A557-73AB8F4C4EE9}" type="datetimeFigureOut">
              <a:rPr lang="zh-CN" altLang="en-US" smtClean="0"/>
              <a:t>2025/9/23</a:t>
            </a:fld>
            <a:endParaRPr lang="zh-CN" altLang="en-US"/>
          </a:p>
        </p:txBody>
      </p:sp>
      <p:sp>
        <p:nvSpPr>
          <p:cNvPr id="5" name="页脚占位符 4"/>
          <p:cNvSpPr>
            <a:spLocks noGrp="1"/>
          </p:cNvSpPr>
          <p:nvPr>
            <p:ph type="ftr" sz="quarter" idx="3"/>
          </p:nvPr>
        </p:nvSpPr>
        <p:spPr>
          <a:xfrm>
            <a:off x="4039372" y="6356350"/>
            <a:ext cx="411558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2247" y="6356350"/>
            <a:ext cx="274372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70D98-FA84-41BA-BD43-6D85A7C62EA0}" type="slidenum">
              <a:rPr lang="zh-CN" altLang="en-US" smtClean="0"/>
              <a:t>‹#›</a:t>
            </a:fld>
            <a:endParaRPr lang="zh-CN" altLang="en-US"/>
          </a:p>
        </p:txBody>
      </p:sp>
      <p:pic>
        <p:nvPicPr>
          <p:cNvPr id="8" name="图片 7"/>
          <p:cNvPicPr>
            <a:picLocks noChangeAspect="1"/>
          </p:cNvPicPr>
          <p:nvPr userDrawn="1"/>
        </p:nvPicPr>
        <p:blipFill>
          <a:blip r:embed="rId14"/>
          <a:srcRect r="8646" b="-580"/>
          <a:stretch>
            <a:fillRect/>
          </a:stretch>
        </p:blipFill>
        <p:spPr>
          <a:xfrm>
            <a:off x="-128930" y="-76200"/>
            <a:ext cx="12323896" cy="7051040"/>
          </a:xfrm>
          <a:prstGeom prst="rect">
            <a:avLst/>
          </a:prstGeom>
        </p:spPr>
      </p:pic>
      <p:sp>
        <p:nvSpPr>
          <p:cNvPr id="7" name="矩形 6"/>
          <p:cNvSpPr/>
          <p:nvPr userDrawn="1"/>
        </p:nvSpPr>
        <p:spPr>
          <a:xfrm>
            <a:off x="-7359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微信图片_2025-08-21_134516_064"/>
          <p:cNvPicPr>
            <a:picLocks noChangeAspect="1"/>
          </p:cNvPicPr>
          <p:nvPr/>
        </p:nvPicPr>
        <p:blipFill>
          <a:blip r:embed="rId2"/>
          <a:stretch>
            <a:fillRect/>
          </a:stretch>
        </p:blipFill>
        <p:spPr>
          <a:xfrm>
            <a:off x="933061" y="-74646"/>
            <a:ext cx="11258939" cy="6690049"/>
          </a:xfrm>
          <a:prstGeom prst="rect">
            <a:avLst/>
          </a:prstGeom>
        </p:spPr>
      </p:pic>
      <p:sp>
        <p:nvSpPr>
          <p:cNvPr id="4" name="圆角矩形 3"/>
          <p:cNvSpPr/>
          <p:nvPr/>
        </p:nvSpPr>
        <p:spPr>
          <a:xfrm>
            <a:off x="2145561" y="1236980"/>
            <a:ext cx="8609330" cy="2882265"/>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圆角矩形 4"/>
          <p:cNvSpPr/>
          <p:nvPr/>
        </p:nvSpPr>
        <p:spPr>
          <a:xfrm>
            <a:off x="1191246" y="905828"/>
            <a:ext cx="9809507" cy="3395345"/>
          </a:xfrm>
          <a:prstGeom prst="roundRect">
            <a:avLst/>
          </a:prstGeom>
          <a:noFill/>
          <a:ln>
            <a:no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spcBef>
                <a:spcPts val="1200"/>
              </a:spcBef>
            </a:pPr>
            <a:r>
              <a:rPr lang="zh-CN" altLang="en-US"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第十八章</a:t>
            </a:r>
            <a:endParaRPr lang="en-US" altLang="zh-CN" sz="6600" dirty="0">
              <a:solidFill>
                <a:schemeClr val="accent1">
                  <a:lumMod val="50000"/>
                </a:schemeClr>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endParaRPr>
          </a:p>
          <a:p>
            <a:pPr algn="ctr">
              <a:spcBef>
                <a:spcPts val="1200"/>
              </a:spcBef>
            </a:pPr>
            <a:r>
              <a:rPr lang="zh-CN" altLang="en-US" sz="6600" dirty="0">
                <a:solidFill>
                  <a:srgbClr val="0070C0"/>
                </a:solidFill>
                <a:effectLst>
                  <a:outerShdw blurRad="38100" dist="19050" dir="2700000" algn="tl" rotWithShape="0">
                    <a:schemeClr val="dk1">
                      <a:alpha val="40000"/>
                    </a:schemeClr>
                  </a:outerShdw>
                </a:effectLst>
                <a:latin typeface="华文隶书" panose="02010800040101010101" pitchFamily="2" charset="-122"/>
                <a:ea typeface="华文隶书" panose="02010800040101010101" pitchFamily="2" charset="-122"/>
                <a:cs typeface="楷体" panose="02010609060101010101" charset="-122"/>
              </a:rPr>
              <a:t>学术论文写作方法</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8B139-5ADF-15CF-872E-17AFFE09821C}"/>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62E4AF3A-FC4D-A70D-B934-C9C989944C65}"/>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EC5F9E77-F01D-BD29-0B47-8500F2A63DB1}"/>
              </a:ext>
            </a:extLst>
          </p:cNvPr>
          <p:cNvSpPr>
            <a:spLocks noGrp="1" noRot="1" noChangeArrowheads="1"/>
          </p:cNvSpPr>
          <p:nvPr>
            <p:ph idx="1"/>
          </p:nvPr>
        </p:nvSpPr>
        <p:spPr>
          <a:xfrm>
            <a:off x="485775" y="771525"/>
            <a:ext cx="11553825" cy="5622117"/>
          </a:xfrm>
          <a:ln>
            <a:noFill/>
          </a:ln>
        </p:spPr>
        <p:txBody>
          <a:bodyPr>
            <a:noAutofit/>
          </a:bodyPr>
          <a:lstStyle/>
          <a:p>
            <a:pPr indent="609600" fontAlgn="auto">
              <a:lnSpc>
                <a:spcPts val="4000"/>
              </a:lnSpc>
              <a:spcBef>
                <a:spcPts val="0"/>
              </a:spcBef>
              <a:buFontTx/>
              <a:buNone/>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（二）期刊论文重要事项</a:t>
            </a:r>
            <a:endParaRPr lang="zh-CN" altLang="en-US" sz="2400" dirty="0">
              <a:latin typeface="华文楷体" panose="02010600040101010101" charset="-122"/>
              <a:ea typeface="华文楷体" panose="02010600040101010101" charset="-122"/>
              <a:cs typeface="华文楷体" panose="02010600040101010101" charset="-122"/>
            </a:endParaRPr>
          </a:p>
          <a:p>
            <a:pPr indent="612000">
              <a:lnSpc>
                <a:spcPct val="100000"/>
              </a:lnSpc>
              <a:buNone/>
            </a:pPr>
            <a:r>
              <a:rPr lang="zh-CN" altLang="en-US" b="1" dirty="0">
                <a:latin typeface="华文楷体" panose="02010600040101010101" pitchFamily="2" charset="-122"/>
                <a:ea typeface="华文楷体" panose="02010600040101010101" pitchFamily="2" charset="-122"/>
              </a:rPr>
              <a:t>正文</a:t>
            </a:r>
            <a:r>
              <a:rPr lang="zh-CN" altLang="en-US" sz="2400" dirty="0">
                <a:latin typeface="华文楷体" panose="02010600040101010101" pitchFamily="2" charset="-122"/>
                <a:ea typeface="华文楷体" panose="02010600040101010101" pitchFamily="2" charset="-122"/>
              </a:rPr>
              <a:t>篇幅占期刊论文的绝大比重，其表述应力求真实客观、准确完整、层次清晰、逻辑严密、文字顺畅。（</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）引言交代论文研究的背景、目的与意义，务求言简意赅；其既可放在最前不加编号，也可作为论文第一节。（</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）主体部分是论文的核心，占据主要篇幅，论点、论据和论证均在此部分阐述。主体部分应阐明文献进展及其所用理论、方法和数据，论证分析由多个层级递进展开，结构上根据逻辑关系适当分节。（</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）结论是对研究结果和论点的概括提炼，而非研究结果的堆砌重述。对社会科学研究而言，需要根据研究结论引申出对策建议。必要时，还可对未来研究前景做出展望。（</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）参考文献统一置于文后，与结论接续排列，无需另起新页。</a:t>
            </a:r>
          </a:p>
          <a:p>
            <a:pPr indent="612000">
              <a:lnSpc>
                <a:spcPct val="100000"/>
              </a:lnSpc>
              <a:buNone/>
            </a:pPr>
            <a:r>
              <a:rPr lang="zh-CN" altLang="en-US" sz="2400" dirty="0">
                <a:latin typeface="华文楷体" panose="02010600040101010101" pitchFamily="2" charset="-122"/>
                <a:ea typeface="华文楷体" panose="02010600040101010101" pitchFamily="2" charset="-122"/>
              </a:rPr>
              <a:t>传统纸质期刊严格受版面限制，很难刊发附录。投稿论文的附录主要帮助审稿人判断文章质量，最终发表时多直接删掉。为获取有关详情，读者可尝试查找对应的工作论文或会议论文版本。现代电子期刊可突破版面限制，不必为压缩篇幅而舍弃附录；一些纸质期刊也在其官网提供论文的电子附录。因此，研究者应尽力提供完备翔实的附录，充分传递研究信息以提高学术交流效率。</a:t>
            </a:r>
          </a:p>
          <a:p>
            <a:pPr indent="-504000">
              <a:lnSpc>
                <a:spcPct val="130000"/>
              </a:lnSpc>
              <a:spcBef>
                <a:spcPts val="0"/>
              </a:spcBef>
              <a:buNone/>
            </a:pP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5" name="灯片编号占位符 6">
            <a:extLst>
              <a:ext uri="{FF2B5EF4-FFF2-40B4-BE49-F238E27FC236}">
                <a16:creationId xmlns:a16="http://schemas.microsoft.com/office/drawing/2014/main" id="{9A46F221-02A3-B5F0-4B55-654716B809B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9</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5360798B-33E3-1F43-563E-FC1ED90AFA1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二、学位论文结构与要件</a:t>
            </a:r>
          </a:p>
        </p:txBody>
      </p:sp>
    </p:spTree>
    <p:extLst>
      <p:ext uri="{BB962C8B-B14F-4D97-AF65-F5344CB8AC3E}">
        <p14:creationId xmlns:p14="http://schemas.microsoft.com/office/powerpoint/2010/main" val="2341989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anim calcmode="lin" valueType="num">
                                      <p:cBhvr additive="base">
                                        <p:cTn id="11" dur="500" fill="hold"/>
                                        <p:tgtEl>
                                          <p:spTgt spid="2355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8F63A1-58E1-31FE-E439-FF3F3DA75C34}"/>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B9B2517F-9153-3BB9-257C-44582F27DC4A}"/>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708B6608-F6FB-4578-0E84-34B0CC71CF26}"/>
              </a:ext>
            </a:extLst>
          </p:cNvPr>
          <p:cNvSpPr>
            <a:spLocks noGrp="1" noRot="1" noChangeArrowheads="1"/>
          </p:cNvSpPr>
          <p:nvPr>
            <p:ph idx="1"/>
          </p:nvPr>
        </p:nvSpPr>
        <p:spPr>
          <a:xfrm>
            <a:off x="254796" y="685800"/>
            <a:ext cx="12044361" cy="5622117"/>
          </a:xfrm>
          <a:ln>
            <a:noFill/>
          </a:ln>
        </p:spPr>
        <p:txBody>
          <a:bodyPr>
            <a:noAutofit/>
          </a:bodyPr>
          <a:lstStyle/>
          <a:p>
            <a:pPr fontAlgn="auto">
              <a:lnSpc>
                <a:spcPts val="4000"/>
              </a:lnSpc>
              <a:spcBef>
                <a:spcPts val="0"/>
              </a:spcBef>
              <a:buFontTx/>
              <a:buNone/>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         （三）学位论文重要事项</a:t>
            </a:r>
            <a:endParaRPr lang="zh-CN" altLang="en-US" b="1" dirty="0">
              <a:solidFill>
                <a:schemeClr val="accent2"/>
              </a:solidFill>
              <a:latin typeface="华文楷体" panose="02010600040101010101" charset="-122"/>
              <a:ea typeface="华文楷体" panose="02010600040101010101" charset="-122"/>
              <a:cs typeface="华文楷体" panose="02010600040101010101" charset="-122"/>
            </a:endParaRPr>
          </a:p>
          <a:p>
            <a:pPr indent="504000">
              <a:lnSpc>
                <a:spcPct val="10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学位论文俗称“大论文”，其以申请获取学位为核心诉求。说其大，一是篇幅大，硕士论文一般</a:t>
            </a:r>
            <a:r>
              <a:rPr lang="en-US" altLang="zh-CN" sz="2400" dirty="0">
                <a:latin typeface="华文楷体" panose="02010600040101010101" charset="-122"/>
                <a:ea typeface="华文楷体" panose="02010600040101010101" charset="-122"/>
                <a:cs typeface="华文楷体" panose="02010600040101010101" charset="-122"/>
              </a:rPr>
              <a:t>3-5</a:t>
            </a:r>
            <a:r>
              <a:rPr lang="zh-CN" altLang="en-US" sz="2400" dirty="0">
                <a:latin typeface="华文楷体" panose="02010600040101010101" charset="-122"/>
                <a:ea typeface="华文楷体" panose="02010600040101010101" charset="-122"/>
                <a:cs typeface="华文楷体" panose="02010600040101010101" charset="-122"/>
              </a:rPr>
              <a:t>万字，博士论文多在</a:t>
            </a:r>
            <a:r>
              <a:rPr lang="en-US" altLang="zh-CN" sz="2400" dirty="0">
                <a:latin typeface="华文楷体" panose="02010600040101010101" charset="-122"/>
                <a:ea typeface="华文楷体" panose="02010600040101010101" charset="-122"/>
                <a:cs typeface="华文楷体" panose="02010600040101010101" charset="-122"/>
              </a:rPr>
              <a:t>10</a:t>
            </a:r>
            <a:r>
              <a:rPr lang="zh-CN" altLang="en-US" sz="2400" dirty="0">
                <a:latin typeface="华文楷体" panose="02010600040101010101" charset="-122"/>
                <a:ea typeface="华文楷体" panose="02010600040101010101" charset="-122"/>
                <a:cs typeface="华文楷体" panose="02010600040101010101" charset="-122"/>
              </a:rPr>
              <a:t>万字以上；二是主题涵盖范围广，可分解为几个紧密相关的子问题，并分别构成论文的核心章节。由于没有篇幅限制，学位论文可以充分展开分析与论证。</a:t>
            </a:r>
          </a:p>
          <a:p>
            <a:pPr indent="504000">
              <a:lnSpc>
                <a:spcPct val="100000"/>
              </a:lnSpc>
              <a:spcBef>
                <a:spcPts val="0"/>
              </a:spcBef>
              <a:buNone/>
            </a:pPr>
            <a:r>
              <a:rPr lang="zh-CN" altLang="en-US" b="1" dirty="0">
                <a:latin typeface="华文楷体" panose="02010600040101010101" charset="-122"/>
                <a:ea typeface="华文楷体" panose="02010600040101010101" charset="-122"/>
                <a:cs typeface="华文楷体" panose="02010600040101010101" charset="-122"/>
              </a:rPr>
              <a:t>前置部分</a:t>
            </a:r>
            <a:r>
              <a:rPr lang="zh-CN" altLang="en-US" sz="2400" dirty="0">
                <a:latin typeface="华文楷体" panose="02010600040101010101" charset="-122"/>
                <a:ea typeface="华文楷体" panose="02010600040101010101" charset="-122"/>
                <a:cs typeface="华文楷体" panose="02010600040101010101" charset="-122"/>
              </a:rPr>
              <a:t>包括如下要素：（</a:t>
            </a:r>
            <a:r>
              <a:rPr lang="en-US" altLang="zh-CN" sz="2400" dirty="0">
                <a:latin typeface="华文楷体" panose="02010600040101010101" charset="-122"/>
                <a:ea typeface="华文楷体" panose="02010600040101010101" charset="-122"/>
                <a:cs typeface="华文楷体" panose="02010600040101010101" charset="-122"/>
              </a:rPr>
              <a:t>1</a:t>
            </a:r>
            <a:r>
              <a:rPr lang="zh-CN" altLang="en-US" sz="2400" dirty="0">
                <a:latin typeface="华文楷体" panose="02010600040101010101" charset="-122"/>
                <a:ea typeface="华文楷体" panose="02010600040101010101" charset="-122"/>
                <a:cs typeface="华文楷体" panose="02010600040101010101" charset="-122"/>
              </a:rPr>
              <a:t>）封面（</a:t>
            </a:r>
            <a:r>
              <a:rPr lang="en-US" altLang="zh-CN" sz="2400" dirty="0">
                <a:latin typeface="华文楷体" panose="02010600040101010101" charset="-122"/>
                <a:ea typeface="华文楷体" panose="02010600040101010101" charset="-122"/>
                <a:cs typeface="华文楷体" panose="02010600040101010101" charset="-122"/>
              </a:rPr>
              <a:t>cover</a:t>
            </a:r>
            <a:r>
              <a:rPr lang="zh-CN" altLang="en-US" sz="2400" dirty="0">
                <a:latin typeface="华文楷体" panose="02010600040101010101" charset="-122"/>
                <a:ea typeface="华文楷体" panose="02010600040101010101" charset="-122"/>
                <a:cs typeface="华文楷体" panose="02010600040101010101" charset="-122"/>
              </a:rPr>
              <a:t>），对论文起装潢和保护作用，应写明题名和论文作者等关键信息；（</a:t>
            </a:r>
            <a:r>
              <a:rPr lang="en-US" altLang="zh-CN" sz="2400" dirty="0">
                <a:latin typeface="华文楷体" panose="02010600040101010101" charset="-122"/>
                <a:ea typeface="华文楷体" panose="02010600040101010101" charset="-122"/>
                <a:cs typeface="华文楷体" panose="02010600040101010101" charset="-122"/>
              </a:rPr>
              <a:t>2</a:t>
            </a:r>
            <a:r>
              <a:rPr lang="zh-CN" altLang="en-US" sz="2400" dirty="0">
                <a:latin typeface="华文楷体" panose="02010600040101010101" charset="-122"/>
                <a:ea typeface="华文楷体" panose="02010600040101010101" charset="-122"/>
                <a:cs typeface="华文楷体" panose="02010600040101010101" charset="-122"/>
              </a:rPr>
              <a:t>）封二，属于可选项，包括学位论文使用声明、版权声明及作者和导师签名等；（</a:t>
            </a:r>
            <a:r>
              <a:rPr lang="en-US" altLang="zh-CN" sz="2400" dirty="0">
                <a:latin typeface="华文楷体" panose="02010600040101010101" charset="-122"/>
                <a:ea typeface="华文楷体" panose="02010600040101010101" charset="-122"/>
                <a:cs typeface="华文楷体" panose="02010600040101010101" charset="-122"/>
              </a:rPr>
              <a:t>3</a:t>
            </a:r>
            <a:r>
              <a:rPr lang="zh-CN" altLang="en-US" sz="2400" dirty="0">
                <a:latin typeface="华文楷体" panose="02010600040101010101" charset="-122"/>
                <a:ea typeface="华文楷体" panose="02010600040101010101" charset="-122"/>
                <a:cs typeface="华文楷体" panose="02010600040101010101" charset="-122"/>
              </a:rPr>
              <a:t>）题名页（</a:t>
            </a:r>
            <a:r>
              <a:rPr lang="en-US" altLang="zh-CN" sz="2400" dirty="0">
                <a:latin typeface="华文楷体" panose="02010600040101010101" charset="-122"/>
                <a:ea typeface="华文楷体" panose="02010600040101010101" charset="-122"/>
                <a:cs typeface="华文楷体" panose="02010600040101010101" charset="-122"/>
              </a:rPr>
              <a:t>title</a:t>
            </a:r>
            <a:r>
              <a:rPr lang="zh-CN" altLang="en-US" sz="2400" dirty="0">
                <a:latin typeface="华文楷体" panose="02010600040101010101" charset="-122"/>
                <a:ea typeface="华文楷体" panose="02010600040101010101" charset="-122"/>
                <a:cs typeface="华文楷体" panose="02010600040101010101" charset="-122"/>
              </a:rPr>
              <a:t> </a:t>
            </a:r>
            <a:r>
              <a:rPr lang="en-US" altLang="zh-CN" sz="2400" dirty="0">
                <a:latin typeface="华文楷体" panose="02010600040101010101" charset="-122"/>
                <a:ea typeface="华文楷体" panose="02010600040101010101" charset="-122"/>
                <a:cs typeface="华文楷体" panose="02010600040101010101" charset="-122"/>
              </a:rPr>
              <a:t>page</a:t>
            </a:r>
            <a:r>
              <a:rPr lang="zh-CN" altLang="en-US" sz="2400" dirty="0">
                <a:latin typeface="华文楷体" panose="02010600040101010101" charset="-122"/>
                <a:ea typeface="华文楷体" panose="02010600040101010101" charset="-122"/>
                <a:cs typeface="华文楷体" panose="02010600040101010101" charset="-122"/>
              </a:rPr>
              <a:t>），单独成页，包含论文完整的书目信息，例如中图分类号、学校代码、论文密级、学位授予单位、题名、责任者（学位申请人姓名、导师姓名）、申请学位、学科专业、研究方向、提交日期等，有时还需提供单独的英文题名页；（</a:t>
            </a:r>
            <a:r>
              <a:rPr lang="en-US" altLang="zh-CN" sz="2400" dirty="0">
                <a:latin typeface="华文楷体" panose="02010600040101010101" charset="-122"/>
                <a:ea typeface="华文楷体" panose="02010600040101010101" charset="-122"/>
                <a:cs typeface="华文楷体" panose="02010600040101010101" charset="-122"/>
              </a:rPr>
              <a:t>4</a:t>
            </a:r>
            <a:r>
              <a:rPr lang="zh-CN" altLang="en-US" sz="2400" dirty="0">
                <a:latin typeface="华文楷体" panose="02010600040101010101" charset="-122"/>
                <a:ea typeface="华文楷体" panose="02010600040101010101" charset="-122"/>
                <a:cs typeface="华文楷体" panose="02010600040101010101" charset="-122"/>
              </a:rPr>
              <a:t>）摘要页（</a:t>
            </a:r>
            <a:r>
              <a:rPr lang="en-US" altLang="zh-CN" sz="2400" dirty="0">
                <a:latin typeface="华文楷体" panose="02010600040101010101" charset="-122"/>
                <a:ea typeface="华文楷体" panose="02010600040101010101" charset="-122"/>
                <a:cs typeface="华文楷体" panose="02010600040101010101" charset="-122"/>
              </a:rPr>
              <a:t>abstract</a:t>
            </a:r>
            <a:r>
              <a:rPr lang="zh-CN" altLang="en-US" sz="2400" dirty="0">
                <a:latin typeface="华文楷体" panose="02010600040101010101" charset="-122"/>
                <a:ea typeface="华文楷体" panose="02010600040101010101" charset="-122"/>
                <a:cs typeface="华文楷体" panose="02010600040101010101" charset="-122"/>
              </a:rPr>
              <a:t> </a:t>
            </a:r>
            <a:r>
              <a:rPr lang="en-US" altLang="zh-CN" sz="2400" dirty="0">
                <a:latin typeface="华文楷体" panose="02010600040101010101" charset="-122"/>
                <a:ea typeface="华文楷体" panose="02010600040101010101" charset="-122"/>
                <a:cs typeface="华文楷体" panose="02010600040101010101" charset="-122"/>
              </a:rPr>
              <a:t>page</a:t>
            </a:r>
            <a:r>
              <a:rPr lang="zh-CN" altLang="en-US" sz="2400" dirty="0">
                <a:latin typeface="华文楷体" panose="02010600040101010101" charset="-122"/>
                <a:ea typeface="华文楷体" panose="02010600040101010101" charset="-122"/>
                <a:cs typeface="华文楷体" panose="02010600040101010101" charset="-122"/>
              </a:rPr>
              <a:t>），包括内容完整独立的中外文摘要（本科毕业论文和硕士论文中文摘要一般</a:t>
            </a:r>
            <a:r>
              <a:rPr lang="en-US" altLang="zh-CN" sz="2400" dirty="0">
                <a:latin typeface="华文楷体" panose="02010600040101010101" charset="-122"/>
                <a:ea typeface="华文楷体" panose="02010600040101010101" charset="-122"/>
                <a:cs typeface="华文楷体" panose="02010600040101010101" charset="-122"/>
              </a:rPr>
              <a:t>300-600</a:t>
            </a:r>
            <a:r>
              <a:rPr lang="zh-CN" altLang="en-US" sz="2400" dirty="0">
                <a:latin typeface="华文楷体" panose="02010600040101010101" charset="-122"/>
                <a:ea typeface="华文楷体" panose="02010600040101010101" charset="-122"/>
                <a:cs typeface="华文楷体" panose="02010600040101010101" charset="-122"/>
              </a:rPr>
              <a:t>字，外文摘要实词</a:t>
            </a:r>
            <a:r>
              <a:rPr lang="en-US" altLang="zh-CN" sz="2400" dirty="0">
                <a:latin typeface="华文楷体" panose="02010600040101010101" charset="-122"/>
                <a:ea typeface="华文楷体" panose="02010600040101010101" charset="-122"/>
                <a:cs typeface="华文楷体" panose="02010600040101010101" charset="-122"/>
              </a:rPr>
              <a:t>300</a:t>
            </a:r>
            <a:r>
              <a:rPr lang="zh-CN" altLang="en-US" sz="2400" dirty="0">
                <a:latin typeface="华文楷体" panose="02010600040101010101" charset="-122"/>
                <a:ea typeface="华文楷体" panose="02010600040101010101" charset="-122"/>
                <a:cs typeface="华文楷体" panose="02010600040101010101" charset="-122"/>
              </a:rPr>
              <a:t>字左右；博士论文可按需扩充）、关键词（</a:t>
            </a:r>
            <a:r>
              <a:rPr lang="en-US" altLang="zh-CN" sz="2400" dirty="0">
                <a:latin typeface="华文楷体" panose="02010600040101010101" charset="-122"/>
                <a:ea typeface="华文楷体" panose="02010600040101010101" charset="-122"/>
                <a:cs typeface="华文楷体" panose="02010600040101010101" charset="-122"/>
              </a:rPr>
              <a:t>3-8</a:t>
            </a:r>
            <a:r>
              <a:rPr lang="zh-CN" altLang="en-US" sz="2400" dirty="0">
                <a:latin typeface="华文楷体" panose="02010600040101010101" charset="-122"/>
                <a:ea typeface="华文楷体" panose="02010600040101010101" charset="-122"/>
                <a:cs typeface="华文楷体" panose="02010600040101010101" charset="-122"/>
              </a:rPr>
              <a:t>个）、分类号等元素。（</a:t>
            </a:r>
            <a:r>
              <a:rPr lang="en-US" altLang="zh-CN" sz="2400" dirty="0">
                <a:latin typeface="华文楷体" panose="02010600040101010101" charset="-122"/>
                <a:ea typeface="华文楷体" panose="02010600040101010101" charset="-122"/>
                <a:cs typeface="华文楷体" panose="02010600040101010101" charset="-122"/>
              </a:rPr>
              <a:t>5</a:t>
            </a:r>
            <a:r>
              <a:rPr lang="zh-CN" altLang="en-US" sz="2400" dirty="0">
                <a:latin typeface="华文楷体" panose="02010600040101010101" charset="-122"/>
                <a:ea typeface="华文楷体" panose="02010600040101010101" charset="-122"/>
                <a:cs typeface="华文楷体" panose="02010600040101010101" charset="-122"/>
              </a:rPr>
              <a:t>）目次页（</a:t>
            </a:r>
            <a:r>
              <a:rPr lang="en-US" altLang="zh-CN" sz="2400" dirty="0">
                <a:latin typeface="华文楷体" panose="02010600040101010101" charset="-122"/>
                <a:ea typeface="华文楷体" panose="02010600040101010101" charset="-122"/>
                <a:cs typeface="华文楷体" panose="02010600040101010101" charset="-122"/>
              </a:rPr>
              <a:t>content</a:t>
            </a:r>
            <a:r>
              <a:rPr lang="zh-CN" altLang="en-US" sz="2400" dirty="0">
                <a:latin typeface="华文楷体" panose="02010600040101010101" charset="-122"/>
                <a:ea typeface="华文楷体" panose="02010600040101010101" charset="-122"/>
                <a:cs typeface="华文楷体" panose="02010600040101010101" charset="-122"/>
              </a:rPr>
              <a:t> </a:t>
            </a:r>
            <a:r>
              <a:rPr lang="en-US" altLang="zh-CN" sz="2400" dirty="0">
                <a:latin typeface="华文楷体" panose="02010600040101010101" charset="-122"/>
                <a:ea typeface="华文楷体" panose="02010600040101010101" charset="-122"/>
                <a:cs typeface="华文楷体" panose="02010600040101010101" charset="-122"/>
              </a:rPr>
              <a:t>page</a:t>
            </a:r>
            <a:r>
              <a:rPr lang="zh-CN" altLang="en-US" sz="2400" dirty="0">
                <a:latin typeface="华文楷体" panose="02010600040101010101" charset="-122"/>
                <a:ea typeface="华文楷体" panose="02010600040101010101" charset="-122"/>
                <a:cs typeface="华文楷体" panose="02010600040101010101" charset="-122"/>
              </a:rPr>
              <a:t>），也称目录页，包括论文主要章节标题及页码，便于读者切换到相应位置，有时还可编制图表目录以便检索。相比期刊论文，学位论文的前置部分内容更丰富，且篇幅更大。</a:t>
            </a:r>
          </a:p>
          <a:p>
            <a:pPr indent="612000">
              <a:lnSpc>
                <a:spcPct val="100000"/>
              </a:lnSpc>
              <a:spcBef>
                <a:spcPts val="0"/>
              </a:spcBef>
              <a:buNone/>
            </a:pPr>
            <a:endParaRPr lang="zh-CN" altLang="en-US" sz="2400" dirty="0">
              <a:latin typeface="华文楷体" panose="02010600040101010101" charset="-122"/>
              <a:ea typeface="华文楷体" panose="02010600040101010101" charset="-122"/>
              <a:cs typeface="华文楷体" panose="02010600040101010101" charset="-122"/>
            </a:endParaRPr>
          </a:p>
          <a:p>
            <a:pPr indent="612000">
              <a:lnSpc>
                <a:spcPct val="10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          </a:t>
            </a:r>
          </a:p>
        </p:txBody>
      </p:sp>
      <p:sp>
        <p:nvSpPr>
          <p:cNvPr id="5" name="灯片编号占位符 6">
            <a:extLst>
              <a:ext uri="{FF2B5EF4-FFF2-40B4-BE49-F238E27FC236}">
                <a16:creationId xmlns:a16="http://schemas.microsoft.com/office/drawing/2014/main" id="{9206E0F3-3283-2975-3FCE-65CBD02DEF22}"/>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10</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0D9A6D73-353D-D0B1-2AA7-441978A05EE4}"/>
              </a:ext>
            </a:extLst>
          </p:cNvPr>
          <p:cNvSpPr>
            <a:spLocks noChangeArrowheads="1"/>
          </p:cNvSpPr>
          <p:nvPr/>
        </p:nvSpPr>
        <p:spPr bwMode="auto">
          <a:xfrm>
            <a:off x="680616"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二、学位论文结构与要件</a:t>
            </a:r>
          </a:p>
        </p:txBody>
      </p:sp>
    </p:spTree>
    <p:extLst>
      <p:ext uri="{BB962C8B-B14F-4D97-AF65-F5344CB8AC3E}">
        <p14:creationId xmlns:p14="http://schemas.microsoft.com/office/powerpoint/2010/main" val="3655759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anim calcmode="lin" valueType="num">
                                      <p:cBhvr additive="base">
                                        <p:cTn id="11" dur="500" fill="hold"/>
                                        <p:tgtEl>
                                          <p:spTgt spid="2355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9">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559">
                                            <p:txEl>
                                              <p:pRg st="4" end="4"/>
                                            </p:txEl>
                                          </p:spTgt>
                                        </p:tgtEl>
                                        <p:attrNameLst>
                                          <p:attrName>style.visibility</p:attrName>
                                        </p:attrNameLst>
                                      </p:cBhvr>
                                      <p:to>
                                        <p:strVal val="visible"/>
                                      </p:to>
                                    </p:set>
                                    <p:anim calcmode="lin" valueType="num">
                                      <p:cBhvr additive="base">
                                        <p:cTn id="15" dur="500" fill="hold"/>
                                        <p:tgtEl>
                                          <p:spTgt spid="23559">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3C030-CC43-1E38-5238-0A445B81ECCE}"/>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D16A186E-558C-B57C-4D59-121B782761EA}"/>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52D4792B-BC73-73C6-AF53-F88C87082107}"/>
              </a:ext>
            </a:extLst>
          </p:cNvPr>
          <p:cNvSpPr>
            <a:spLocks noGrp="1" noRot="1" noChangeArrowheads="1"/>
          </p:cNvSpPr>
          <p:nvPr>
            <p:ph idx="1"/>
          </p:nvPr>
        </p:nvSpPr>
        <p:spPr>
          <a:xfrm>
            <a:off x="371477" y="617941"/>
            <a:ext cx="11753848" cy="5622117"/>
          </a:xfrm>
          <a:ln>
            <a:noFill/>
          </a:ln>
        </p:spPr>
        <p:txBody>
          <a:bodyPr>
            <a:noAutofit/>
          </a:bodyPr>
          <a:lstStyle/>
          <a:p>
            <a:pPr fontAlgn="auto">
              <a:lnSpc>
                <a:spcPts val="4000"/>
              </a:lnSpc>
              <a:spcBef>
                <a:spcPts val="0"/>
              </a:spcBef>
              <a:buFontTx/>
              <a:buNone/>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         （三）学位论文重要事项</a:t>
            </a:r>
            <a:endParaRPr lang="zh-CN" altLang="en-US" sz="2400" dirty="0">
              <a:latin typeface="华文楷体" panose="02010600040101010101" charset="-122"/>
              <a:ea typeface="华文楷体" panose="02010600040101010101" charset="-122"/>
              <a:cs typeface="华文楷体" panose="02010600040101010101" charset="-122"/>
            </a:endParaRPr>
          </a:p>
          <a:p>
            <a:pPr indent="540000">
              <a:lnSpc>
                <a:spcPct val="100000"/>
              </a:lnSpc>
              <a:buNone/>
            </a:pPr>
            <a:r>
              <a:rPr lang="zh-CN" altLang="en-US" b="1" dirty="0">
                <a:latin typeface="华文楷体" panose="02010600040101010101" pitchFamily="2" charset="-122"/>
                <a:ea typeface="华文楷体" panose="02010600040101010101" pitchFamily="2" charset="-122"/>
              </a:rPr>
              <a:t>主体部分</a:t>
            </a:r>
            <a:r>
              <a:rPr lang="zh-CN" altLang="en-US" sz="2400" dirty="0">
                <a:latin typeface="华文楷体" panose="02010600040101010101" pitchFamily="2" charset="-122"/>
                <a:ea typeface="华文楷体" panose="02010600040101010101" pitchFamily="2" charset="-122"/>
              </a:rPr>
              <a:t>划分为若干章节：博士论文和硕士论文分章，每章另起一页；本科毕业论文通常仅需分节，各节连续排列，不另分页。主体部分通常从引言（绪论）开始，交代研究背景、研究目的、研究思路与方法等。研究领域的历史回顾和文献梳理，可放入绪论部分，也可单独按章设置。理论分析和实证分析，根据需要划分为若干章。最后一章提炼论文的核心观点形成结论，必要时还可探讨未来研究方向。多数学科的学位论文，主体部分都涉及图表和公式，均应按照学术规范处理。主体部分涵盖的内容，在不同学科之间差异较大，无法做出统一规定。不同学科和专业的学位论文可根据实际需要灵活安排，但应追求客观真实、合乎逻辑、层次分明、简练易读。</a:t>
            </a:r>
          </a:p>
          <a:p>
            <a:pPr indent="540000">
              <a:lnSpc>
                <a:spcPct val="100000"/>
              </a:lnSpc>
              <a:buNone/>
            </a:pPr>
            <a:r>
              <a:rPr lang="zh-CN" altLang="en-US" sz="2400" dirty="0">
                <a:latin typeface="华文楷体" panose="02010600040101010101" pitchFamily="2" charset="-122"/>
                <a:ea typeface="华文楷体" panose="02010600040101010101" pitchFamily="2" charset="-122"/>
              </a:rPr>
              <a:t>学位论文涉及的参考文献数量庞大，博士论文动辄引用上百篇，硕士论文一般</a:t>
            </a:r>
            <a:r>
              <a:rPr lang="en-US" altLang="zh-CN" sz="2400" dirty="0">
                <a:latin typeface="华文楷体" panose="02010600040101010101" pitchFamily="2" charset="-122"/>
                <a:ea typeface="华文楷体" panose="02010600040101010101" pitchFamily="2" charset="-122"/>
              </a:rPr>
              <a:t>30-60</a:t>
            </a:r>
            <a:r>
              <a:rPr lang="zh-CN" altLang="en-US" sz="2400" dirty="0">
                <a:latin typeface="华文楷体" panose="02010600040101010101" pitchFamily="2" charset="-122"/>
                <a:ea typeface="华文楷体" panose="02010600040101010101" pitchFamily="2" charset="-122"/>
              </a:rPr>
              <a:t>篇，本科论文通常在</a:t>
            </a:r>
            <a:r>
              <a:rPr lang="en-US" altLang="zh-CN" sz="2400" dirty="0">
                <a:latin typeface="华文楷体" panose="02010600040101010101" pitchFamily="2" charset="-122"/>
                <a:ea typeface="华文楷体" panose="02010600040101010101" pitchFamily="2" charset="-122"/>
              </a:rPr>
              <a:t>20</a:t>
            </a:r>
            <a:r>
              <a:rPr lang="zh-CN" altLang="en-US" sz="2400" dirty="0">
                <a:latin typeface="华文楷体" panose="02010600040101010101" pitchFamily="2" charset="-122"/>
                <a:ea typeface="华文楷体" panose="02010600040101010101" pitchFamily="2" charset="-122"/>
              </a:rPr>
              <a:t>篇以内。参考文献另起一页单独排列。凡是正文引用的文献，均应放入文末的参考文献列表。如正文采用作者</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出版年标注，则参考文献按照作者音序和出版年份升序排列，有时还将专著和期刊论文分开排列；如正文采用顺序编码制，则文末参考文献按照正文出现顺序排列。正文未被引用但研究中曾被阅读或具有补充信息的文献，可集中列入附录，并标记为参考书目，以示区别。</a:t>
            </a:r>
          </a:p>
          <a:p>
            <a:pPr indent="612000">
              <a:lnSpc>
                <a:spcPct val="100000"/>
              </a:lnSpc>
              <a:spcBef>
                <a:spcPts val="0"/>
              </a:spcBef>
              <a:buNone/>
            </a:pPr>
            <a:r>
              <a:rPr lang="zh-CN" altLang="en-US" sz="2400" dirty="0">
                <a:latin typeface="华文楷体" panose="02010600040101010101" pitchFamily="2" charset="-122"/>
                <a:ea typeface="华文楷体" panose="02010600040101010101" pitchFamily="2" charset="-122"/>
                <a:cs typeface="华文楷体" panose="02010600040101010101" charset="-122"/>
              </a:rPr>
              <a:t>  </a:t>
            </a:r>
          </a:p>
        </p:txBody>
      </p:sp>
      <p:sp>
        <p:nvSpPr>
          <p:cNvPr id="5" name="灯片编号占位符 6">
            <a:extLst>
              <a:ext uri="{FF2B5EF4-FFF2-40B4-BE49-F238E27FC236}">
                <a16:creationId xmlns:a16="http://schemas.microsoft.com/office/drawing/2014/main" id="{18D9DE4D-8E04-1EB8-59D7-D138548EA6F8}"/>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11</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53274AF4-DCB2-2229-D848-4FAA1616F45F}"/>
              </a:ext>
            </a:extLst>
          </p:cNvPr>
          <p:cNvSpPr>
            <a:spLocks noChangeArrowheads="1"/>
          </p:cNvSpPr>
          <p:nvPr/>
        </p:nvSpPr>
        <p:spPr bwMode="auto">
          <a:xfrm>
            <a:off x="756816" y="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二、学位论文结构与要件</a:t>
            </a:r>
          </a:p>
        </p:txBody>
      </p:sp>
    </p:spTree>
    <p:extLst>
      <p:ext uri="{BB962C8B-B14F-4D97-AF65-F5344CB8AC3E}">
        <p14:creationId xmlns:p14="http://schemas.microsoft.com/office/powerpoint/2010/main" val="348880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anim calcmode="lin" valueType="num">
                                      <p:cBhvr additive="base">
                                        <p:cTn id="11" dur="500" fill="hold"/>
                                        <p:tgtEl>
                                          <p:spTgt spid="2355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7AD805-4D95-B698-117E-D901A6F0380F}"/>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657E6DB6-0DA9-30D2-6F2C-7E5C05228C4F}"/>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573CD839-2149-1043-3150-8F7F5A96A07A}"/>
              </a:ext>
            </a:extLst>
          </p:cNvPr>
          <p:cNvSpPr>
            <a:spLocks noGrp="1" noRot="1" noChangeArrowheads="1"/>
          </p:cNvSpPr>
          <p:nvPr>
            <p:ph idx="1"/>
          </p:nvPr>
        </p:nvSpPr>
        <p:spPr>
          <a:xfrm>
            <a:off x="756816" y="733425"/>
            <a:ext cx="11249025" cy="5622117"/>
          </a:xfrm>
          <a:ln>
            <a:noFill/>
          </a:ln>
        </p:spPr>
        <p:txBody>
          <a:bodyPr>
            <a:noAutofit/>
          </a:bodyPr>
          <a:lstStyle/>
          <a:p>
            <a:pPr fontAlgn="auto">
              <a:lnSpc>
                <a:spcPts val="4000"/>
              </a:lnSpc>
              <a:spcBef>
                <a:spcPts val="0"/>
              </a:spcBef>
              <a:buFontTx/>
              <a:buNone/>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sym typeface="+mn-ea"/>
              </a:rPr>
              <a:t>      （四）两类论文简要比较</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a:p>
            <a:pPr marL="0" indent="612000">
              <a:lnSpc>
                <a:spcPct val="100000"/>
              </a:lnSpc>
              <a:buNone/>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直接目的不同：期刊论文旨在通过公开发表确认科学发现的优先权，并通过期刊平台实现传播与学术交流；学位论文用于证明作者具备特定的研究能力和学术水平，据以申请相应学位，博士论文通常兼具学术交流功能，但本科毕业论文和多数硕士论文则无此功能。</a:t>
            </a:r>
          </a:p>
          <a:p>
            <a:pPr marL="0" indent="612000">
              <a:lnSpc>
                <a:spcPct val="100000"/>
              </a:lnSpc>
              <a:buNone/>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评价主体不同：期刊论文需要通过编辑审查和同行评议，相同或相近研究领域的匿名审稿人是决定其能否发表的主要评价主体，论文长期评价则取决于在学术界的被引数据，作者与评价者整体上处于平等地位；学位论文的评价者包括匿名评审专家和答辩委员会成员，其对论文是否达标和质量高低给出学术判断，评价者与作者的地位有别。</a:t>
            </a:r>
          </a:p>
          <a:p>
            <a:pPr marL="0" indent="612000">
              <a:lnSpc>
                <a:spcPct val="100000"/>
              </a:lnSpc>
              <a:buNone/>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写作方式不同：期刊论文篇幅小、主题集中，聚焦一点做深入研究，对创新性要求很高；学位论文篇幅大、涵盖某一问题的若干侧面，致力于对该研究主题做全面系统的探究，尤其是博士论文通常可拆解为几篇期刊论文，而其创新性要求取决于所申请学位的等级。</a:t>
            </a:r>
          </a:p>
          <a:p>
            <a:pPr eaLnBrk="1" hangingPunct="1">
              <a:lnSpc>
                <a:spcPct val="140000"/>
              </a:lnSpc>
              <a:buFontTx/>
              <a:buNone/>
            </a:pPr>
            <a:endParaRPr lang="zh-CN" altLang="en-US" sz="2000" dirty="0">
              <a:latin typeface="微软雅黑" panose="020B0503020204020204" pitchFamily="34" charset="-122"/>
              <a:ea typeface="微软雅黑" panose="020B0503020204020204" pitchFamily="34" charset="-122"/>
            </a:endParaRPr>
          </a:p>
          <a:p>
            <a:pPr eaLnBrk="1" hangingPunct="1">
              <a:lnSpc>
                <a:spcPct val="140000"/>
              </a:lnSpc>
              <a:buFontTx/>
              <a:buNone/>
            </a:pPr>
            <a:r>
              <a:rPr lang="zh-CN" altLang="en-US" sz="2000" dirty="0">
                <a:latin typeface="微软雅黑" panose="020B0503020204020204" pitchFamily="34" charset="-122"/>
                <a:ea typeface="微软雅黑" panose="020B0503020204020204" pitchFamily="34" charset="-122"/>
              </a:rPr>
              <a:t>          </a:t>
            </a: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a:extLst>
              <a:ext uri="{FF2B5EF4-FFF2-40B4-BE49-F238E27FC236}">
                <a16:creationId xmlns:a16="http://schemas.microsoft.com/office/drawing/2014/main" id="{BA1C7355-8D55-88F8-0419-8BC3EE1ADA2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12</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A08101CF-2FF3-0A30-0263-F1170704824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二、学位论文结构与要件</a:t>
            </a:r>
          </a:p>
        </p:txBody>
      </p:sp>
    </p:spTree>
    <p:extLst>
      <p:ext uri="{BB962C8B-B14F-4D97-AF65-F5344CB8AC3E}">
        <p14:creationId xmlns:p14="http://schemas.microsoft.com/office/powerpoint/2010/main" val="1748071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anim calcmode="lin" valueType="num">
                                      <p:cBhvr additive="base">
                                        <p:cTn id="11" dur="500" fill="hold"/>
                                        <p:tgtEl>
                                          <p:spTgt spid="2355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9">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559">
                                            <p:txEl>
                                              <p:pRg st="3" end="3"/>
                                            </p:txEl>
                                          </p:spTgt>
                                        </p:tgtEl>
                                        <p:attrNameLst>
                                          <p:attrName>style.visibility</p:attrName>
                                        </p:attrNameLst>
                                      </p:cBhvr>
                                      <p:to>
                                        <p:strVal val="visible"/>
                                      </p:to>
                                    </p:set>
                                    <p:anim calcmode="lin" valueType="num">
                                      <p:cBhvr additive="base">
                                        <p:cTn id="15" dur="500" fill="hold"/>
                                        <p:tgtEl>
                                          <p:spTgt spid="23559">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13</a:t>
            </a:fld>
            <a:endParaRPr lang="zh-CN" altLang="en-US" sz="2000" dirty="0">
              <a:solidFill>
                <a:schemeClr val="tx1"/>
              </a:solidFill>
            </a:endParaRPr>
          </a:p>
        </p:txBody>
      </p:sp>
      <p:sp>
        <p:nvSpPr>
          <p:cNvPr id="10"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二节 期刊论文写作要点</a:t>
            </a:r>
            <a:endParaRPr lang="en-US" altLang="zh-CN"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endParaRPr>
          </a:p>
        </p:txBody>
      </p:sp>
      <p:sp>
        <p:nvSpPr>
          <p:cNvPr id="13" name="Rectangle 9"/>
          <p:cNvSpPr txBox="1">
            <a:spLocks noChangeArrowheads="1"/>
          </p:cNvSpPr>
          <p:nvPr/>
        </p:nvSpPr>
        <p:spPr>
          <a:xfrm>
            <a:off x="1992769" y="2295460"/>
            <a:ext cx="8735060" cy="2109283"/>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一、产销流程</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二、写作要点</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三、投稿要点</a:t>
            </a:r>
            <a:endParaRPr lang="en-US" altLang="zh-CN" sz="3600" b="1" dirty="0">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4404851" y="855406"/>
            <a:ext cx="10136176" cy="4510646"/>
          </a:xfrm>
          <a:prstGeom prst="rect">
            <a:avLst/>
          </a:prstGeom>
          <a:ln>
            <a:noFill/>
          </a:ln>
        </p:spPr>
        <p:txBody>
          <a:bodyPr wrap="square">
            <a:noAutofit/>
          </a:bodyPr>
          <a:lstStyle/>
          <a:p>
            <a:pPr marL="228600" indent="-228600" algn="l" defTabSz="914400">
              <a:lnSpc>
                <a:spcPts val="3800"/>
              </a:lnSpc>
              <a:spcBef>
                <a:spcPts val="0"/>
              </a:spcBef>
              <a:buClrTx/>
              <a:buSzTx/>
              <a:buFontTx/>
            </a:pPr>
            <a:endParaRPr lang="en-US" altLang="zh-CN" sz="2400" dirty="0">
              <a:latin typeface="华文楷体" panose="02010600040101010101" charset="-122"/>
              <a:ea typeface="华文楷体" panose="02010600040101010101" charset="-122"/>
              <a:cs typeface="华文楷体" panose="02010600040101010101" charset="-122"/>
              <a:sym typeface="+mn-ea"/>
            </a:endParaRPr>
          </a:p>
          <a:p>
            <a:pPr marL="0" indent="304800" algn="just" defTabSz="266700">
              <a:lnSpc>
                <a:spcPct val="150000"/>
              </a:lnSpc>
              <a:spcBef>
                <a:spcPct val="0"/>
              </a:spcBef>
              <a:spcAft>
                <a:spcPct val="0"/>
              </a:spcAft>
            </a:pP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14</a:t>
            </a:fld>
            <a:endParaRPr lang="zh-CN" altLang="en-US" sz="2000" dirty="0">
              <a:solidFill>
                <a:schemeClr val="tx1"/>
              </a:solidFill>
            </a:endParaRPr>
          </a:p>
        </p:txBody>
      </p:sp>
      <p:sp>
        <p:nvSpPr>
          <p:cNvPr id="7"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一、产销流程</a:t>
            </a:r>
          </a:p>
        </p:txBody>
      </p:sp>
      <p:pic>
        <p:nvPicPr>
          <p:cNvPr id="11266" name="Picture 2">
            <a:extLst>
              <a:ext uri="{FF2B5EF4-FFF2-40B4-BE49-F238E27FC236}">
                <a16:creationId xmlns:a16="http://schemas.microsoft.com/office/drawing/2014/main" id="{21ABD2D6-1C72-1658-4CF4-5526EB4BAF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59475"/>
            <a:ext cx="5893219" cy="5136525"/>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a:extLst>
              <a:ext uri="{FF2B5EF4-FFF2-40B4-BE49-F238E27FC236}">
                <a16:creationId xmlns:a16="http://schemas.microsoft.com/office/drawing/2014/main" id="{3102479F-B458-8318-6B2B-A93F89751696}"/>
              </a:ext>
            </a:extLst>
          </p:cNvPr>
          <p:cNvSpPr txBox="1"/>
          <p:nvPr/>
        </p:nvSpPr>
        <p:spPr>
          <a:xfrm>
            <a:off x="596123" y="1295303"/>
            <a:ext cx="5234408" cy="4471545"/>
          </a:xfrm>
          <a:prstGeom prst="rect">
            <a:avLst/>
          </a:prstGeom>
          <a:noFill/>
        </p:spPr>
        <p:txBody>
          <a:bodyPr wrap="square">
            <a:spAutoFit/>
          </a:bodyPr>
          <a:lstStyle/>
          <a:p>
            <a:pPr marL="0" marR="0" indent="540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期刊论文产销流程，如图</a:t>
            </a:r>
            <a:r>
              <a:rPr lang="en-US" altLang="zh-CN" sz="2400" kern="100" dirty="0">
                <a:effectLst/>
                <a:latin typeface="华文楷体" panose="02010600040101010101" pitchFamily="2" charset="-122"/>
                <a:ea typeface="华文楷体" panose="02010600040101010101" pitchFamily="2" charset="-122"/>
              </a:rPr>
              <a:t>18-1</a:t>
            </a:r>
            <a:r>
              <a:rPr lang="zh-CN" altLang="en-US" sz="2400" kern="100" dirty="0">
                <a:effectLst/>
                <a:latin typeface="华文楷体" panose="02010600040101010101" pitchFamily="2" charset="-122"/>
                <a:ea typeface="华文楷体" panose="02010600040101010101" pitchFamily="2" charset="-122"/>
              </a:rPr>
              <a:t>所示。学术论文是科学研究的显性成果，与海平面下体量庞大的科学研究“冰山”相比，论文只是浮出水面的“一角”。科学研究的深度和宽度，根本上决定了论文质量与水准。写作是从科学研究转化为学术论文的根本途径，其与研究环节共同构成学术论文的生产。</a:t>
            </a:r>
          </a:p>
        </p:txBody>
      </p:sp>
      <p:sp>
        <p:nvSpPr>
          <p:cNvPr id="8" name="文本框 7">
            <a:extLst>
              <a:ext uri="{FF2B5EF4-FFF2-40B4-BE49-F238E27FC236}">
                <a16:creationId xmlns:a16="http://schemas.microsoft.com/office/drawing/2014/main" id="{30B14DBF-6F54-683E-2AAB-6CF7A4BB7E45}"/>
              </a:ext>
            </a:extLst>
          </p:cNvPr>
          <p:cNvSpPr txBox="1"/>
          <p:nvPr/>
        </p:nvSpPr>
        <p:spPr>
          <a:xfrm>
            <a:off x="5367803" y="6200069"/>
            <a:ext cx="7349612" cy="369332"/>
          </a:xfrm>
          <a:prstGeom prst="rect">
            <a:avLst/>
          </a:prstGeom>
          <a:noFill/>
        </p:spPr>
        <p:txBody>
          <a:bodyPr wrap="square">
            <a:spAutoFit/>
          </a:bodyPr>
          <a:lstStyle/>
          <a:p>
            <a:pPr marL="0" marR="0" algn="ctr">
              <a:spcAft>
                <a:spcPts val="780"/>
              </a:spcAft>
              <a:buNone/>
            </a:pPr>
            <a:r>
              <a:rPr lang="zh-CN" altLang="en-US" sz="1800" b="1" kern="100" dirty="0">
                <a:effectLst/>
                <a:latin typeface="宋体" panose="02010600030101010101" pitchFamily="2" charset="-122"/>
                <a:ea typeface="宋体" panose="02010600030101010101" pitchFamily="2" charset="-122"/>
              </a:rPr>
              <a:t>图</a:t>
            </a:r>
            <a:r>
              <a:rPr lang="en-US" altLang="zh-CN" sz="1800" b="1" kern="100" dirty="0">
                <a:effectLst/>
                <a:latin typeface="Times New Roman" panose="02020603050405020304" pitchFamily="18" charset="0"/>
              </a:rPr>
              <a:t>18</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1  </a:t>
            </a:r>
            <a:r>
              <a:rPr lang="zh-CN" altLang="en-US" sz="1800" b="1" kern="100" dirty="0">
                <a:effectLst/>
                <a:latin typeface="宋体" panose="02010600030101010101" pitchFamily="2" charset="-122"/>
                <a:ea typeface="宋体" panose="02010600030101010101" pitchFamily="2" charset="-122"/>
              </a:rPr>
              <a:t>期刊论文“产销”流程</a:t>
            </a:r>
            <a:endParaRPr lang="zh-CN" altLang="en-US" sz="1800" kern="100" dirty="0">
              <a:effectLst/>
              <a:latin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20646" y="927735"/>
            <a:ext cx="1077595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   （一）论文选题</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612000" algn="just" defTabSz="266700">
              <a:lnSpc>
                <a:spcPct val="150000"/>
              </a:lnSpc>
              <a:spcBef>
                <a:spcPts val="700"/>
              </a:spcBef>
              <a:spcAft>
                <a:spcPct val="0"/>
              </a:spcAft>
            </a:pPr>
            <a:r>
              <a:rPr lang="zh-CN" altLang="en-US" sz="2400" dirty="0">
                <a:latin typeface="华文楷体" panose="02010600040101010101" pitchFamily="2" charset="-122"/>
                <a:ea typeface="华文楷体" panose="02010600040101010101" pitchFamily="2" charset="-122"/>
              </a:rPr>
              <a:t>论文选题不仅要考虑自身研究基础和兴趣，还要考虑目标期刊偏好，在合意性和可行性之间权衡。一个常见困惑是，在问题导向、方法导向、数据导向之间，选题该何去何从？笔者拙见，长远而言问题导向是值得推荐的最佳做法；但对手握新颖工具或怀揣独特数据的研究者，从方法或数据角度寻找选题也无可厚非，只要找对适用场景即可。</a:t>
            </a:r>
          </a:p>
          <a:p>
            <a:pPr indent="612000">
              <a:lnSpc>
                <a:spcPct val="150000"/>
              </a:lnSpc>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）对过时问题或冷门题目，通常要慎选。</a:t>
            </a:r>
          </a:p>
          <a:p>
            <a:pPr indent="612000">
              <a:lnSpc>
                <a:spcPct val="150000"/>
              </a:lnSpc>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）论文选题要力求有新意，期刊级别越高，对创新性要求越高。</a:t>
            </a:r>
          </a:p>
          <a:p>
            <a:pPr indent="612000">
              <a:lnSpc>
                <a:spcPct val="150000"/>
              </a:lnSpc>
            </a:pP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）好的选题往往包含悖论（</a:t>
            </a:r>
            <a:r>
              <a:rPr lang="en-US" altLang="zh-CN" sz="2400" dirty="0">
                <a:latin typeface="华文楷体" panose="02010600040101010101" pitchFamily="2" charset="-122"/>
                <a:ea typeface="华文楷体" panose="02010600040101010101" pitchFamily="2" charset="-122"/>
              </a:rPr>
              <a:t>Paradox</a:t>
            </a:r>
            <a:r>
              <a:rPr lang="zh-CN" altLang="en-US" sz="2400" dirty="0">
                <a:latin typeface="华文楷体" panose="02010600040101010101" pitchFamily="2" charset="-122"/>
                <a:ea typeface="华文楷体" panose="02010600040101010101" pitchFamily="2" charset="-122"/>
              </a:rPr>
              <a:t>）或者谜题（</a:t>
            </a:r>
            <a:r>
              <a:rPr lang="en-US" altLang="zh-CN" sz="2400" dirty="0">
                <a:latin typeface="华文楷体" panose="02010600040101010101" pitchFamily="2" charset="-122"/>
                <a:ea typeface="华文楷体" panose="02010600040101010101" pitchFamily="2" charset="-122"/>
              </a:rPr>
              <a:t>Puzzle</a:t>
            </a:r>
            <a:r>
              <a:rPr lang="zh-CN" altLang="en-US" sz="2400" dirty="0">
                <a:latin typeface="华文楷体" panose="02010600040101010101" pitchFamily="2" charset="-122"/>
                <a:ea typeface="华文楷体" panose="02010600040101010101" pitchFamily="2" charset="-122"/>
              </a:rPr>
              <a:t>）。</a:t>
            </a: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15</a:t>
            </a:fld>
            <a:endParaRPr lang="zh-CN" altLang="en-US" sz="2000" dirty="0">
              <a:solidFill>
                <a:schemeClr val="tx1"/>
              </a:solidFill>
            </a:endParaRPr>
          </a:p>
        </p:txBody>
      </p:sp>
      <p:sp>
        <p:nvSpPr>
          <p:cNvPr id="12"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CEEFA8-FD35-BA14-BE0B-262BC6916EF7}"/>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A00EF47-079D-3A9E-6E53-B35D40A6E2FD}"/>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DD7FE118-265F-9134-2D15-5EFB06B1853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CBF7079-62AF-E04D-AA2F-5514E46FD302}"/>
              </a:ext>
            </a:extLst>
          </p:cNvPr>
          <p:cNvSpPr txBox="1"/>
          <p:nvPr/>
        </p:nvSpPr>
        <p:spPr>
          <a:xfrm>
            <a:off x="888718" y="573087"/>
            <a:ext cx="10946290"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rPr>
              <a:t>（二）文献综述</a:t>
            </a: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6C97CD67-1B7C-D2C8-9F4A-09EC41438992}"/>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25D2A33F-03AD-D76F-9C11-A6B5794633E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16</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360D0835-7525-8936-491F-51D68FBF48A7}"/>
              </a:ext>
            </a:extLst>
          </p:cNvPr>
          <p:cNvSpPr>
            <a:spLocks noChangeArrowheads="1"/>
          </p:cNvSpPr>
          <p:nvPr/>
        </p:nvSpPr>
        <p:spPr bwMode="auto">
          <a:xfrm>
            <a:off x="888718" y="-33827"/>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3A1CABB2-A0D1-A8E6-B887-E57C2F3585F5}"/>
              </a:ext>
            </a:extLst>
          </p:cNvPr>
          <p:cNvSpPr txBox="1"/>
          <p:nvPr/>
        </p:nvSpPr>
        <p:spPr>
          <a:xfrm>
            <a:off x="702717" y="1317728"/>
            <a:ext cx="11211808" cy="2369880"/>
          </a:xfrm>
          <a:prstGeom prst="rect">
            <a:avLst/>
          </a:prstGeom>
          <a:noFill/>
        </p:spPr>
        <p:txBody>
          <a:bodyPr wrap="square">
            <a:spAutoFit/>
          </a:bodyPr>
          <a:lstStyle/>
          <a:p>
            <a:pPr indent="612000" algn="just"/>
            <a:r>
              <a:rPr lang="zh-CN" altLang="en-US" sz="2400" dirty="0">
                <a:latin typeface="华文楷体" panose="02010600040101010101" pitchFamily="2" charset="-122"/>
                <a:ea typeface="华文楷体" panose="02010600040101010101" pitchFamily="2" charset="-122"/>
              </a:rPr>
              <a:t>文献综述旨在厘清某一研究领域的来龙去脉，给出源流与族谱，</a:t>
            </a:r>
            <a:r>
              <a:rPr lang="zh-CN" altLang="en-US" sz="2800" b="1" dirty="0">
                <a:latin typeface="华文楷体" panose="02010600040101010101" pitchFamily="2" charset="-122"/>
                <a:ea typeface="华文楷体" panose="02010600040101010101" pitchFamily="2" charset="-122"/>
              </a:rPr>
              <a:t>主要内容</a:t>
            </a:r>
            <a:r>
              <a:rPr lang="zh-CN" altLang="en-US" sz="2400" dirty="0">
                <a:latin typeface="华文楷体" panose="02010600040101010101" pitchFamily="2" charset="-122"/>
                <a:ea typeface="华文楷体" panose="02010600040101010101" pitchFamily="2" charset="-122"/>
              </a:rPr>
              <a:t>包括：（</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）该领域研究意义；（</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）该领域发展脉络；（</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）目前研究水平、存在问题及可能原因；（</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）进一步发展方向。</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按照独立性，文献综述可分为两类：一是作为文章一部分的小综述（学术论文、课题申请的必要构件）；二是作为独立文章的大综述（收入期刊、专著、手册、辞典、百科全书）。</a:t>
            </a:r>
          </a:p>
        </p:txBody>
      </p:sp>
      <p:sp>
        <p:nvSpPr>
          <p:cNvPr id="7" name="文本框 6">
            <a:extLst>
              <a:ext uri="{FF2B5EF4-FFF2-40B4-BE49-F238E27FC236}">
                <a16:creationId xmlns:a16="http://schemas.microsoft.com/office/drawing/2014/main" id="{4580B498-527B-665B-AF58-F54BAD35A87E}"/>
              </a:ext>
            </a:extLst>
          </p:cNvPr>
          <p:cNvSpPr txBox="1"/>
          <p:nvPr/>
        </p:nvSpPr>
        <p:spPr>
          <a:xfrm>
            <a:off x="623200" y="3646060"/>
            <a:ext cx="11211808" cy="830997"/>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有无文献综述是判断是否为学术论文的重要标尺。综述一方面体现了对前人研究的尊重，另一方面也表明文章自身价值所在，并可能惠及该领域的后来研究者。</a:t>
            </a:r>
          </a:p>
        </p:txBody>
      </p:sp>
      <p:sp>
        <p:nvSpPr>
          <p:cNvPr id="9" name="文本框 8">
            <a:extLst>
              <a:ext uri="{FF2B5EF4-FFF2-40B4-BE49-F238E27FC236}">
                <a16:creationId xmlns:a16="http://schemas.microsoft.com/office/drawing/2014/main" id="{A73B87A4-217F-3248-5D65-F2D497726122}"/>
              </a:ext>
            </a:extLst>
          </p:cNvPr>
          <p:cNvSpPr txBox="1"/>
          <p:nvPr/>
        </p:nvSpPr>
        <p:spPr>
          <a:xfrm>
            <a:off x="623200" y="4619516"/>
            <a:ext cx="11211808" cy="1569660"/>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文献综述要避开如下误区与禁忌：（</a:t>
            </a:r>
            <a:r>
              <a:rPr lang="en-US" altLang="zh-CN" sz="2400" kern="1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rPr>
              <a:t>）文献不足，支撑不够；（</a:t>
            </a:r>
            <a:r>
              <a:rPr lang="en-US" altLang="zh-CN" sz="2400" kern="100" dirty="0">
                <a:effectLst/>
                <a:latin typeface="华文楷体" panose="02010600040101010101" pitchFamily="2" charset="-122"/>
                <a:ea typeface="华文楷体" panose="02010600040101010101" pitchFamily="2" charset="-122"/>
              </a:rPr>
              <a:t>2</a:t>
            </a:r>
            <a:r>
              <a:rPr lang="zh-CN" altLang="en-US" sz="2400" kern="100" dirty="0">
                <a:effectLst/>
                <a:latin typeface="华文楷体" panose="02010600040101010101" pitchFamily="2" charset="-122"/>
                <a:ea typeface="华文楷体" panose="02010600040101010101" pitchFamily="2" charset="-122"/>
              </a:rPr>
              <a:t>）文献过多，罗列堆砌，重点不清；（</a:t>
            </a:r>
            <a:r>
              <a:rPr lang="en-US" altLang="zh-CN" sz="2400" kern="100" dirty="0">
                <a:effectLst/>
                <a:latin typeface="华文楷体" panose="02010600040101010101" pitchFamily="2" charset="-122"/>
                <a:ea typeface="华文楷体" panose="02010600040101010101" pitchFamily="2" charset="-122"/>
              </a:rPr>
              <a:t>3</a:t>
            </a:r>
            <a:r>
              <a:rPr lang="zh-CN" altLang="en-US" sz="2400" kern="100" dirty="0">
                <a:effectLst/>
                <a:latin typeface="华文楷体" panose="02010600040101010101" pitchFamily="2" charset="-122"/>
                <a:ea typeface="华文楷体" panose="02010600040101010101" pitchFamily="2" charset="-122"/>
              </a:rPr>
              <a:t>）引用不确，曲解原文，以讹传讹；（</a:t>
            </a:r>
            <a:r>
              <a:rPr lang="en-US" altLang="zh-CN" sz="2400" kern="100" dirty="0">
                <a:effectLst/>
                <a:latin typeface="华文楷体" panose="02010600040101010101" pitchFamily="2" charset="-122"/>
                <a:ea typeface="华文楷体" panose="02010600040101010101" pitchFamily="2" charset="-122"/>
              </a:rPr>
              <a:t>4</a:t>
            </a:r>
            <a:r>
              <a:rPr lang="zh-CN" altLang="en-US" sz="2400" kern="100" dirty="0">
                <a:effectLst/>
                <a:latin typeface="华文楷体" panose="02010600040101010101" pitchFamily="2" charset="-122"/>
                <a:ea typeface="华文楷体" panose="02010600040101010101" pitchFamily="2" charset="-122"/>
              </a:rPr>
              <a:t>）口无遮拦，信口开河，贬人抬己；（</a:t>
            </a:r>
            <a:r>
              <a:rPr lang="en-US" altLang="zh-CN" sz="2400" kern="100" dirty="0">
                <a:effectLst/>
                <a:latin typeface="华文楷体" panose="02010600040101010101" pitchFamily="2" charset="-122"/>
                <a:ea typeface="华文楷体" panose="02010600040101010101" pitchFamily="2" charset="-122"/>
              </a:rPr>
              <a:t>5</a:t>
            </a:r>
            <a:r>
              <a:rPr lang="zh-CN" altLang="en-US" sz="2400" kern="100" dirty="0">
                <a:effectLst/>
                <a:latin typeface="华文楷体" panose="02010600040101010101" pitchFamily="2" charset="-122"/>
                <a:ea typeface="华文楷体" panose="02010600040101010101" pitchFamily="2" charset="-122"/>
              </a:rPr>
              <a:t>）有综无述，缺乏主见；（</a:t>
            </a:r>
            <a:r>
              <a:rPr lang="en-US" altLang="zh-CN" sz="2400" kern="100" dirty="0">
                <a:effectLst/>
                <a:latin typeface="华文楷体" panose="02010600040101010101" pitchFamily="2" charset="-122"/>
                <a:ea typeface="华文楷体" panose="02010600040101010101" pitchFamily="2" charset="-122"/>
              </a:rPr>
              <a:t>6</a:t>
            </a:r>
            <a:r>
              <a:rPr lang="zh-CN" altLang="en-US" sz="2400" kern="100" dirty="0">
                <a:effectLst/>
                <a:latin typeface="华文楷体" panose="02010600040101010101" pitchFamily="2" charset="-122"/>
                <a:ea typeface="华文楷体" panose="02010600040101010101" pitchFamily="2" charset="-122"/>
              </a:rPr>
              <a:t>）绕开难点，避重就轻；（</a:t>
            </a:r>
            <a:r>
              <a:rPr lang="en-US" altLang="zh-CN" sz="2400" kern="100" dirty="0">
                <a:effectLst/>
                <a:latin typeface="华文楷体" panose="02010600040101010101" pitchFamily="2" charset="-122"/>
                <a:ea typeface="华文楷体" panose="02010600040101010101" pitchFamily="2" charset="-122"/>
              </a:rPr>
              <a:t>7</a:t>
            </a:r>
            <a:r>
              <a:rPr lang="zh-CN" altLang="en-US" sz="2400" kern="100" dirty="0">
                <a:effectLst/>
                <a:latin typeface="华文楷体" panose="02010600040101010101" pitchFamily="2" charset="-122"/>
                <a:ea typeface="华文楷体" panose="02010600040101010101" pitchFamily="2" charset="-122"/>
              </a:rPr>
              <a:t>）曲意逢迎，刻意取舍。</a:t>
            </a:r>
          </a:p>
        </p:txBody>
      </p:sp>
    </p:spTree>
    <p:extLst>
      <p:ext uri="{BB962C8B-B14F-4D97-AF65-F5344CB8AC3E}">
        <p14:creationId xmlns:p14="http://schemas.microsoft.com/office/powerpoint/2010/main" val="407345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DC13C-0954-9AFF-8D8E-54E4AF99B4B7}"/>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80F4D7D-751E-FD5D-F326-4EC5EA6BCCC6}"/>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11DDBFF-1203-1814-7F9F-0128ABBDDBD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C706A28-91FA-51A4-B047-05A9BE0CA1EE}"/>
              </a:ext>
            </a:extLst>
          </p:cNvPr>
          <p:cNvSpPr txBox="1"/>
          <p:nvPr/>
        </p:nvSpPr>
        <p:spPr>
          <a:xfrm>
            <a:off x="1092096" y="626972"/>
            <a:ext cx="10142221" cy="663526"/>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（三）理论方法</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4F892384-CC8D-2377-2B38-725B313B9E8C}"/>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9F663BB3-7607-D6A9-8D46-F2A5A43C06D9}"/>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17</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F1ADD529-0185-56A0-18F8-82FDF1E0B8A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4C02596A-2B1C-B34D-F777-7D4D7C57E857}"/>
              </a:ext>
            </a:extLst>
          </p:cNvPr>
          <p:cNvSpPr txBox="1"/>
          <p:nvPr/>
        </p:nvSpPr>
        <p:spPr>
          <a:xfrm>
            <a:off x="812269" y="1279534"/>
            <a:ext cx="11234316" cy="5339475"/>
          </a:xfrm>
          <a:prstGeom prst="rect">
            <a:avLst/>
          </a:prstGeom>
          <a:noFill/>
        </p:spPr>
        <p:txBody>
          <a:bodyPr wrap="square">
            <a:spAutoFit/>
          </a:bodyPr>
          <a:lstStyle/>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学术研究中，一般要明确给出所用理论。如为纯理论研究，理论构建工作重要且艰难，其通常包括理论背景、模型构建、涵义探讨等多个阶段。如果是经验研究，通常也需提供所依据的理论模型，这一工作很有必要且难度上低于纯理论研究。经济统计研究中涉及的往往是经济理论，常用模型包括传统数理经济学模型、博弈论与信息经济学模型等多类。经验研究中，可以直接选择某种现有理论模型，也可就多种理论模型进行对比选择，还可对既有理论模型进行改进与扩展。缺乏理论模型指引的纯经验研究，发表难度很大。</a:t>
            </a: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经验研究中，还需要选择适宜的研究方法，选择空间因学科而异。就经济统计类论文而言，描述统计方法、推断统计方法、统计模拟方法、计量经济学方法最为常用，实验方法、机器学习方法、案例分析方法也大有用武之地。选择方法时，要注意其与所用理论的一致性和匹配性，确保方法和理论能协同服务于研究主题。</a:t>
            </a:r>
          </a:p>
        </p:txBody>
      </p:sp>
    </p:spTree>
    <p:extLst>
      <p:ext uri="{BB962C8B-B14F-4D97-AF65-F5344CB8AC3E}">
        <p14:creationId xmlns:p14="http://schemas.microsoft.com/office/powerpoint/2010/main" val="2175927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6559E-DD5E-2E4D-5094-D1D89F6A6D66}"/>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50D22F37-0069-1474-2E1B-BB09018A0157}"/>
              </a:ext>
            </a:extLst>
          </p:cNvPr>
          <p:cNvSpPr>
            <a:spLocks noChangeArrowheads="1"/>
          </p:cNvSpPr>
          <p:nvPr/>
        </p:nvSpPr>
        <p:spPr bwMode="auto">
          <a:xfrm>
            <a:off x="-289029" y="1379422"/>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D95F5551-C3FA-427C-52F8-46F3572870D0}"/>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0FECA79-E64C-81F1-05DA-11670CB95AB8}"/>
              </a:ext>
            </a:extLst>
          </p:cNvPr>
          <p:cNvSpPr txBox="1"/>
          <p:nvPr/>
        </p:nvSpPr>
        <p:spPr>
          <a:xfrm>
            <a:off x="920646" y="927735"/>
            <a:ext cx="10900762"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rPr>
              <a:t>   （四）数据准备</a:t>
            </a: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59E6D1AB-1DE4-169A-51D5-42A42F5DB13F}"/>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0145F65B-6C92-1D62-9CD0-09A18041F81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18</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BCB2E7AF-99D2-951C-649B-9F277DFBB8FB}"/>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66877EEA-E5E1-4851-1C71-03A5801A3337}"/>
              </a:ext>
            </a:extLst>
          </p:cNvPr>
          <p:cNvSpPr txBox="1"/>
          <p:nvPr/>
        </p:nvSpPr>
        <p:spPr>
          <a:xfrm>
            <a:off x="920646" y="1608950"/>
            <a:ext cx="10475520" cy="4471545"/>
          </a:xfrm>
          <a:prstGeom prst="rect">
            <a:avLst/>
          </a:prstGeom>
          <a:noFill/>
        </p:spPr>
        <p:txBody>
          <a:bodyPr wrap="square">
            <a:spAutoFit/>
          </a:bodyPr>
          <a:lstStyle/>
          <a:p>
            <a:pPr marL="0" marR="0" indent="540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   经济统计研究中，纯理论研究很少，绝大多数都是经验研究。数据是“经验分析”的原料，对确保研究质量至关重要。经济学研究对数据高度重视，宏观经济量化分析的需要促成了</a:t>
            </a:r>
            <a:r>
              <a:rPr lang="en-US" altLang="zh-CN" sz="2400" kern="100" dirty="0">
                <a:effectLst/>
                <a:latin typeface="华文楷体" panose="02010600040101010101" pitchFamily="2" charset="-122"/>
                <a:ea typeface="华文楷体" panose="02010600040101010101" pitchFamily="2" charset="-122"/>
              </a:rPr>
              <a:t>SNA</a:t>
            </a:r>
            <a:r>
              <a:rPr lang="zh-CN" altLang="en-US" sz="2400" kern="100" dirty="0">
                <a:effectLst/>
                <a:latin typeface="华文楷体" panose="02010600040101010101" pitchFamily="2" charset="-122"/>
                <a:ea typeface="华文楷体" panose="02010600040101010101" pitchFamily="2" charset="-122"/>
              </a:rPr>
              <a:t>诞生与发展，劳动经济学发展则推动了通过统计调查构建微观数据库的努力。如今，数据成为经济研究的重要内部工作，众多高水平研究都建立在构建自身独有数据集的基础之上，关键数据的估算已成为学术研究的重要内容之一。学术研究中，要高度重视数据可得性、可比性、可靠性等问题（见本书第一章），并努力保证所用数据与理论和方法的要求相一致。</a:t>
            </a:r>
          </a:p>
        </p:txBody>
      </p:sp>
    </p:spTree>
    <p:extLst>
      <p:ext uri="{BB962C8B-B14F-4D97-AF65-F5344CB8AC3E}">
        <p14:creationId xmlns:p14="http://schemas.microsoft.com/office/powerpoint/2010/main" val="1473003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29554" y="1183341"/>
            <a:ext cx="10525655" cy="5238974"/>
          </a:xfrm>
          <a:prstGeom prst="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1</a:t>
            </a:fld>
            <a:endParaRPr lang="zh-CN" altLang="en-US" sz="2000" dirty="0">
              <a:solidFill>
                <a:schemeClr val="tx1"/>
              </a:solidFill>
            </a:endParaRPr>
          </a:p>
        </p:txBody>
      </p:sp>
      <p:sp>
        <p:nvSpPr>
          <p:cNvPr id="10" name="圆角矩形 9"/>
          <p:cNvSpPr/>
          <p:nvPr/>
        </p:nvSpPr>
        <p:spPr>
          <a:xfrm>
            <a:off x="2647392" y="1758611"/>
            <a:ext cx="8159236" cy="722630"/>
          </a:xfrm>
          <a:prstGeom prst="roundRect">
            <a:avLst/>
          </a:prstGeom>
          <a:solidFill>
            <a:schemeClr val="accent2">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cs typeface="楷体" panose="02010609060101010101" charset="-122"/>
                <a:sym typeface="+mn-ea"/>
              </a:rPr>
              <a:t>第一节 学术论文写作概述</a:t>
            </a:r>
          </a:p>
        </p:txBody>
      </p:sp>
      <p:sp>
        <p:nvSpPr>
          <p:cNvPr id="11" name="圆角矩形 10"/>
          <p:cNvSpPr/>
          <p:nvPr/>
        </p:nvSpPr>
        <p:spPr>
          <a:xfrm>
            <a:off x="2647392" y="3593961"/>
            <a:ext cx="8159236" cy="722630"/>
          </a:xfrm>
          <a:prstGeom prst="roundRect">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spcBef>
                <a:spcPct val="0"/>
              </a:spcBef>
              <a:spcAft>
                <a:spcPct val="35000"/>
              </a:spcAft>
            </a:pPr>
            <a:r>
              <a:rPr lang="zh-CN" altLang="en-US" sz="3200" b="1" dirty="0">
                <a:latin typeface="楷体" panose="02010609060101010101" charset="-122"/>
                <a:ea typeface="楷体" panose="02010609060101010101" charset="-122"/>
                <a:sym typeface="+mn-ea"/>
              </a:rPr>
              <a:t>第三节 学位论文写作要点</a:t>
            </a:r>
          </a:p>
        </p:txBody>
      </p:sp>
      <p:sp>
        <p:nvSpPr>
          <p:cNvPr id="15" name="圆角矩形 14"/>
          <p:cNvSpPr/>
          <p:nvPr/>
        </p:nvSpPr>
        <p:spPr>
          <a:xfrm>
            <a:off x="2647392" y="4505382"/>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第四节 本科毕业论文实例</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791" y="595281"/>
            <a:ext cx="1972024" cy="1972024"/>
          </a:xfrm>
          <a:prstGeom prst="rect">
            <a:avLst/>
          </a:prstGeom>
        </p:spPr>
      </p:pic>
      <p:sp>
        <p:nvSpPr>
          <p:cNvPr id="3" name="圆角矩形 14"/>
          <p:cNvSpPr/>
          <p:nvPr/>
        </p:nvSpPr>
        <p:spPr>
          <a:xfrm>
            <a:off x="2647392" y="2675611"/>
            <a:ext cx="8159236" cy="722630"/>
          </a:xfrm>
          <a:prstGeom prst="roundRect">
            <a:avLst/>
          </a:prstGeom>
          <a:solidFill>
            <a:schemeClr val="accent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lvl="0">
              <a:lnSpc>
                <a:spcPct val="100000"/>
              </a:lnSpc>
              <a:spcBef>
                <a:spcPct val="0"/>
              </a:spcBef>
              <a:spcAft>
                <a:spcPct val="35000"/>
              </a:spcAft>
            </a:pPr>
            <a:r>
              <a:rPr lang="zh-CN" altLang="en-US" sz="3200" b="1" dirty="0">
                <a:latin typeface="楷体" panose="02010609060101010101" charset="-122"/>
                <a:ea typeface="楷体" panose="02010609060101010101" charset="-122"/>
                <a:sym typeface="+mn-ea"/>
              </a:rPr>
              <a:t>第二节 期刊论文写作要点</a:t>
            </a:r>
          </a:p>
        </p:txBody>
      </p:sp>
      <p:sp>
        <p:nvSpPr>
          <p:cNvPr id="8" name="Rectangle 2"/>
          <p:cNvSpPr txBox="1">
            <a:spLocks noChangeArrowheads="1"/>
          </p:cNvSpPr>
          <p:nvPr/>
        </p:nvSpPr>
        <p:spPr>
          <a:xfrm>
            <a:off x="1381771" y="158149"/>
            <a:ext cx="983274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本章内容</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AA7E38-2D60-3E27-003F-B212CBD0C17C}"/>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3681FD2-BF04-3332-D10E-7F662252ED56}"/>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2D40AB0-C918-A87C-1C43-D1684F6F589D}"/>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15B02C0C-1141-6E51-EB67-6D21AFA60F67}"/>
              </a:ext>
            </a:extLst>
          </p:cNvPr>
          <p:cNvSpPr txBox="1"/>
          <p:nvPr/>
        </p:nvSpPr>
        <p:spPr>
          <a:xfrm>
            <a:off x="721767" y="771525"/>
            <a:ext cx="11173708" cy="5711825"/>
          </a:xfrm>
          <a:prstGeom prst="rect">
            <a:avLst/>
          </a:prstGeom>
        </p:spPr>
        <p:txBody>
          <a:bodyPr wrap="square">
            <a:noAutofit/>
          </a:bodyPr>
          <a:lstStyle/>
          <a:p>
            <a:pPr indent="252095" algn="just" defTabSz="266700">
              <a:lnSpc>
                <a:spcPct val="150000"/>
              </a:lnSpc>
              <a:spcBef>
                <a:spcPts val="700"/>
              </a:spcBef>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  （五）写作技巧</a:t>
            </a:r>
          </a:p>
          <a:p>
            <a:pPr indent="612000">
              <a:lnSpc>
                <a:spcPct val="120000"/>
              </a:lnSpc>
            </a:pPr>
            <a:r>
              <a:rPr lang="zh-CN" altLang="en-US" sz="2400" dirty="0">
                <a:latin typeface="华文楷体" panose="02010600040101010101" pitchFamily="2" charset="-122"/>
                <a:ea typeface="华文楷体" panose="02010600040101010101" pitchFamily="2" charset="-122"/>
              </a:rPr>
              <a:t>学术论文写作的基本标准，首先是准确，随后求其简洁，再后求其通顺流畅。</a:t>
            </a:r>
          </a:p>
          <a:p>
            <a:pPr indent="612000">
              <a:lnSpc>
                <a:spcPct val="120000"/>
              </a:lnSpc>
            </a:pPr>
            <a:r>
              <a:rPr lang="zh-CN" altLang="en-US" sz="2400" dirty="0">
                <a:latin typeface="华文楷体" panose="02010600040101010101" pitchFamily="2" charset="-122"/>
                <a:ea typeface="华文楷体" panose="02010600040101010101" pitchFamily="2" charset="-122"/>
              </a:rPr>
              <a:t>写作学术论文要规划先行：定好结构，草拟提纲，确保各部分协调平衡。研究工作进行到一定阶段即可启动论文写作，研究与写作交互推进。研究完成后不拖延，尽量</a:t>
            </a:r>
            <a:r>
              <a:rPr lang="en-US" altLang="zh-CN" sz="2400" dirty="0">
                <a:latin typeface="华文楷体" panose="02010600040101010101" pitchFamily="2" charset="-122"/>
                <a:ea typeface="华文楷体" panose="02010600040101010101" pitchFamily="2" charset="-122"/>
              </a:rPr>
              <a:t>1-2</a:t>
            </a:r>
            <a:r>
              <a:rPr lang="zh-CN" altLang="en-US" sz="2400" dirty="0">
                <a:latin typeface="华文楷体" panose="02010600040101010101" pitchFamily="2" charset="-122"/>
                <a:ea typeface="华文楷体" panose="02010600040101010101" pitchFamily="2" charset="-122"/>
              </a:rPr>
              <a:t>个月完成论文。论文要边写边想、不断修改，不要幻想文不加点、一挥而就；好论文都是改出来的，反复打磨不可或缺。</a:t>
            </a:r>
          </a:p>
          <a:p>
            <a:pPr indent="612000">
              <a:lnSpc>
                <a:spcPct val="120000"/>
              </a:lnSpc>
            </a:pPr>
            <a:r>
              <a:rPr lang="zh-CN" altLang="en-US" sz="2400" dirty="0">
                <a:latin typeface="华文楷体" panose="02010600040101010101" pitchFamily="2" charset="-122"/>
                <a:ea typeface="华文楷体" panose="02010600040101010101" pitchFamily="2" charset="-122"/>
              </a:rPr>
              <a:t>论文写作顺序有别于其呈现顺序。通常，应先写理论模型与实证结果，后写文献综述，再写引言与结论，最后写摘要并确定标题。</a:t>
            </a:r>
          </a:p>
          <a:p>
            <a:pPr indent="612000">
              <a:lnSpc>
                <a:spcPct val="120000"/>
              </a:lnSpc>
            </a:pPr>
            <a:r>
              <a:rPr lang="zh-CN" altLang="en-US" sz="2400" dirty="0">
                <a:latin typeface="华文楷体" panose="02010600040101010101" pitchFamily="2" charset="-122"/>
                <a:ea typeface="华文楷体" panose="02010600040101010101" pitchFamily="2" charset="-122"/>
              </a:rPr>
              <a:t>此外，论文写作还应遵循各类规范。论文中的关键术语和公式符号，应该前后一致。论文写作要以短句为主，慎用长句，少用长段。参考文献引用方式要符合投稿期刊要求，并保持前后一致。必要时可将有用但琐碎的细节讨论放入脚注或尾注，以提升正文可读性。过于冗长的公式推导或中间结果，则应放到附录。</a:t>
            </a:r>
          </a:p>
          <a:p>
            <a:pPr indent="612000" algn="just" defTabSz="266700">
              <a:lnSpc>
                <a:spcPct val="120000"/>
              </a:lnSpc>
              <a:spcBef>
                <a:spcPts val="700"/>
              </a:spcBef>
              <a:spcAft>
                <a:spcPct val="0"/>
              </a:spcAft>
            </a:pPr>
            <a:r>
              <a:rPr lang="zh-CN" altLang="en-US" sz="2400" dirty="0">
                <a:latin typeface="华文楷体" panose="02010600040101010101" pitchFamily="2" charset="-122"/>
                <a:ea typeface="华文楷体" panose="02010600040101010101" pitchFamily="2" charset="-122"/>
                <a:cs typeface="Times New Roman" panose="02020603050405020304" pitchFamily="18" charset="0"/>
              </a:rPr>
              <a:t>  </a:t>
            </a: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1600" dirty="0">
              <a:latin typeface="微软雅黑" panose="020B0503020204020204" pitchFamily="34" charset="-122"/>
              <a:ea typeface="微软雅黑" panose="020B0503020204020204" pitchFamily="34" charset="-122"/>
            </a:endParaRPr>
          </a:p>
          <a:p>
            <a:pPr indent="252095" algn="just" defTabSz="266700">
              <a:lnSpc>
                <a:spcPct val="150000"/>
              </a:lnSpc>
              <a:spcBef>
                <a:spcPts val="700"/>
              </a:spcBef>
              <a:spcAft>
                <a:spcPct val="0"/>
              </a:spcAft>
            </a:pPr>
            <a:endParaRPr lang="zh-CN" altLang="en-US" sz="2000" dirty="0">
              <a:latin typeface="华文楷体" panose="02010600040101010101" charset="-122"/>
              <a:ea typeface="华文楷体" panose="02010600040101010101" charset="-122"/>
              <a:cs typeface="华文楷体" panose="02010600040101010101" charset="-122"/>
            </a:endParaRPr>
          </a:p>
        </p:txBody>
      </p:sp>
      <p:sp>
        <p:nvSpPr>
          <p:cNvPr id="10" name="矩形 9">
            <a:extLst>
              <a:ext uri="{FF2B5EF4-FFF2-40B4-BE49-F238E27FC236}">
                <a16:creationId xmlns:a16="http://schemas.microsoft.com/office/drawing/2014/main" id="{60584A09-25BD-8A64-11D6-ED188FAB9157}"/>
              </a:ext>
            </a:extLst>
          </p:cNvPr>
          <p:cNvSpPr/>
          <p:nvPr/>
        </p:nvSpPr>
        <p:spPr>
          <a:xfrm>
            <a:off x="-92646"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11" name="灯片编号占位符 6">
            <a:extLst>
              <a:ext uri="{FF2B5EF4-FFF2-40B4-BE49-F238E27FC236}">
                <a16:creationId xmlns:a16="http://schemas.microsoft.com/office/drawing/2014/main" id="{C6BC251B-B49C-BCFE-18D8-3991DD15981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19</a:t>
            </a:fld>
            <a:endParaRPr lang="zh-CN" altLang="en-US" sz="2000" dirty="0">
              <a:solidFill>
                <a:schemeClr val="tx1"/>
              </a:solidFill>
            </a:endParaRPr>
          </a:p>
        </p:txBody>
      </p:sp>
      <p:sp>
        <p:nvSpPr>
          <p:cNvPr id="12" name="Rectangle 4" descr="浅色上对角线">
            <a:extLst>
              <a:ext uri="{FF2B5EF4-FFF2-40B4-BE49-F238E27FC236}">
                <a16:creationId xmlns:a16="http://schemas.microsoft.com/office/drawing/2014/main" id="{49D13D0F-AE97-BA56-899A-E98BB39B278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Tree>
    <p:extLst>
      <p:ext uri="{BB962C8B-B14F-4D97-AF65-F5344CB8AC3E}">
        <p14:creationId xmlns:p14="http://schemas.microsoft.com/office/powerpoint/2010/main" val="2376820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32D84F92-A1A0-9E82-0741-68995A89259A}"/>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13E6264D-9AB2-878F-6BEF-BE495CC70896}"/>
              </a:ext>
            </a:extLst>
          </p:cNvPr>
          <p:cNvSpPr txBox="1"/>
          <p:nvPr/>
        </p:nvSpPr>
        <p:spPr>
          <a:xfrm>
            <a:off x="989595" y="771524"/>
            <a:ext cx="10024641" cy="394928"/>
          </a:xfrm>
          <a:prstGeom prst="rect">
            <a:avLst/>
          </a:prstGeom>
          <a:ln>
            <a:noFill/>
          </a:ln>
        </p:spPr>
        <p:txBody>
          <a:bodyPr wrap="square">
            <a:noAutofit/>
          </a:bodyPr>
          <a:lstStyle/>
          <a:p>
            <a:pPr marL="228600" indent="-228600" algn="l" defTabSz="914400">
              <a:lnSpc>
                <a:spcPts val="3800"/>
              </a:lnSpc>
              <a:spcBef>
                <a:spcPts val="0"/>
              </a:spcBef>
              <a:buClrTx/>
              <a:buSzTx/>
              <a:buFontTx/>
            </a:pPr>
            <a:r>
              <a:rPr lang="en-US" altLang="zh-CN" sz="24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（一）投稿前</a:t>
            </a:r>
            <a:endParaRPr lang="zh-CN" altLang="en-US" sz="2400" b="1" dirty="0">
              <a:solidFill>
                <a:schemeClr val="accent2"/>
              </a:solidFill>
              <a:latin typeface="华文楷体" panose="02010600040101010101" charset="-122"/>
              <a:ea typeface="华文楷体" panose="02010600040101010101" charset="-122"/>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rPr>
              <a:t>  </a:t>
            </a: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8B37001C-BBCB-9E74-9C62-1AF4A3AB02B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20</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15471B31-0B2C-DDC2-749F-4BDC5F54E43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三、投稿要点</a:t>
            </a:r>
          </a:p>
        </p:txBody>
      </p:sp>
      <p:sp>
        <p:nvSpPr>
          <p:cNvPr id="3" name="文本框 2">
            <a:extLst>
              <a:ext uri="{FF2B5EF4-FFF2-40B4-BE49-F238E27FC236}">
                <a16:creationId xmlns:a16="http://schemas.microsoft.com/office/drawing/2014/main" id="{4D1634B4-0A5E-FD8E-8BBB-BE81C783B28E}"/>
              </a:ext>
            </a:extLst>
          </p:cNvPr>
          <p:cNvSpPr txBox="1"/>
          <p:nvPr/>
        </p:nvSpPr>
        <p:spPr>
          <a:xfrm>
            <a:off x="877183" y="1356030"/>
            <a:ext cx="10944225" cy="5262979"/>
          </a:xfrm>
          <a:prstGeom prst="rect">
            <a:avLst/>
          </a:prstGeom>
          <a:noFill/>
        </p:spPr>
        <p:txBody>
          <a:bodyPr wrap="square">
            <a:spAutoFit/>
          </a:bodyPr>
          <a:lstStyle/>
          <a:p>
            <a:pPr marL="0" marR="0" indent="540000" algn="just">
              <a:buNone/>
            </a:pPr>
            <a:r>
              <a:rPr lang="zh-CN" altLang="en-US" sz="2400" kern="100" dirty="0">
                <a:effectLst/>
                <a:latin typeface="华文楷体" panose="02010600040101010101" pitchFamily="2" charset="-122"/>
                <a:ea typeface="华文楷体" panose="02010600040101010101" pitchFamily="2" charset="-122"/>
              </a:rPr>
              <a:t>首先是投稿前的准备工作，核心任务是宣传与促销。论文写作完成后，在大功告成的亢奋状态下，不宜立即投稿。可先将论文放一放，转向其他工作，心情平静后重读论文，全面细致检查，消灭各类低级错误和疏漏。论文修改最好在纸质版进行，打印稿可增大行距和页边距以利修改批注，其效果优于面对电脑屏幕。为确保文笔通顺和语义明确，不妨朗读文稿给自己或他人听，对论文修改完善往往大有裨益。</a:t>
            </a:r>
          </a:p>
          <a:p>
            <a:pPr marL="0" marR="0" indent="540000" algn="just">
              <a:buNone/>
            </a:pPr>
            <a:r>
              <a:rPr lang="zh-CN" altLang="en-US" sz="2400" kern="100" dirty="0">
                <a:effectLst/>
                <a:latin typeface="华文楷体" panose="02010600040101010101" pitchFamily="2" charset="-122"/>
                <a:ea typeface="华文楷体" panose="02010600040101010101" pitchFamily="2" charset="-122"/>
              </a:rPr>
              <a:t>上述自查对修改文字与格式作用很大，但对完善内容存在若干盲区。为此，投稿之前将论文以适当形式在恰当范围（如论文作者所在团队、院系同事）进行交流，获取外部反馈意见很有必要。投到正规高水平学术会议做交流是理想选择，其不仅有机会获得有价值的评论意见，还可能得到会议支持期刊的关注乃至约稿。也可在正规学术平台以（有正式编号的）工作论文形式传播，一些顶刊论文发表之前其工作论文版本就已获得大量引用。鉴于社科论文发表周期长，这种方式对促进成果传播助益很大。但需注意，不要将论文直接在博客或论坛等普通平台发布，此时作者权益难以保证。</a:t>
            </a:r>
          </a:p>
        </p:txBody>
      </p:sp>
    </p:spTree>
    <p:extLst>
      <p:ext uri="{BB962C8B-B14F-4D97-AF65-F5344CB8AC3E}">
        <p14:creationId xmlns:p14="http://schemas.microsoft.com/office/powerpoint/2010/main" val="29456411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FF997140-ABF1-AE9C-F5EF-55FE0C2EB6D7}"/>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2FE8F426-F46A-1202-9415-95FC60C57D90}"/>
              </a:ext>
            </a:extLst>
          </p:cNvPr>
          <p:cNvSpPr txBox="1"/>
          <p:nvPr/>
        </p:nvSpPr>
        <p:spPr>
          <a:xfrm>
            <a:off x="1309687" y="771525"/>
            <a:ext cx="10338966" cy="568960"/>
          </a:xfrm>
          <a:prstGeom prst="rect">
            <a:avLst/>
          </a:prstGeom>
          <a:ln>
            <a:noFill/>
          </a:ln>
        </p:spPr>
        <p:txBody>
          <a:bodyPr wrap="square">
            <a:noAutofit/>
          </a:bodyPr>
          <a:lstStyle/>
          <a:p>
            <a:pPr marL="228600" indent="-228600" algn="l" defTabSz="914400">
              <a:lnSpc>
                <a:spcPts val="3800"/>
              </a:lnSpc>
              <a:spcBef>
                <a:spcPts val="0"/>
              </a:spcBef>
              <a:buClrTx/>
              <a:buSzTx/>
              <a:buFontTx/>
            </a:pPr>
            <a:r>
              <a:rPr lang="zh-CN" altLang="en-US" sz="2800" b="1" dirty="0">
                <a:solidFill>
                  <a:schemeClr val="accent2"/>
                </a:solidFill>
                <a:latin typeface="华文楷体" panose="02010600040101010101" charset="-122"/>
                <a:ea typeface="华文楷体" panose="02010600040101010101" charset="-122"/>
                <a:sym typeface="+mn-ea"/>
              </a:rPr>
              <a:t>（二）投稿中</a:t>
            </a:r>
            <a:endParaRPr lang="en-US" altLang="zh-CN" sz="2800" b="1" dirty="0">
              <a:solidFill>
                <a:schemeClr val="accent2"/>
              </a:solidFill>
              <a:latin typeface="华文楷体" panose="02010600040101010101" charset="-122"/>
              <a:ea typeface="华文楷体" panose="02010600040101010101" charset="-122"/>
              <a:sym typeface="+mn-ea"/>
            </a:endParaRPr>
          </a:p>
          <a:p>
            <a:pPr marL="228600" indent="-228600" algn="l" defTabSz="914400">
              <a:lnSpc>
                <a:spcPts val="3800"/>
              </a:lnSpc>
              <a:spcBef>
                <a:spcPts val="0"/>
              </a:spcBef>
              <a:buClrTx/>
              <a:buSzTx/>
              <a:buFontTx/>
            </a:pP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BEA23658-71B0-44B3-3A4C-16C850DD85F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21</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36D00091-DA32-0A05-B97C-59D420C71F79}"/>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三、投稿要点</a:t>
            </a:r>
          </a:p>
        </p:txBody>
      </p:sp>
      <p:sp>
        <p:nvSpPr>
          <p:cNvPr id="3" name="文本框 2">
            <a:extLst>
              <a:ext uri="{FF2B5EF4-FFF2-40B4-BE49-F238E27FC236}">
                <a16:creationId xmlns:a16="http://schemas.microsoft.com/office/drawing/2014/main" id="{9002F5C0-79F4-2295-DBFB-2930CB5B9960}"/>
              </a:ext>
            </a:extLst>
          </p:cNvPr>
          <p:cNvSpPr txBox="1"/>
          <p:nvPr/>
        </p:nvSpPr>
        <p:spPr>
          <a:xfrm>
            <a:off x="690141" y="1340485"/>
            <a:ext cx="11235159" cy="5025543"/>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投稿中的核心任务是期刊选择，应力求准确定位与匹配。一方面，注重投给成长型期刊（潜力股），避免投向衰落型期刊。另一方面，在综合性期刊与专业性期刊之间要审慎选择。此外，投稿期刊选择应追求多元化（期刊也喜欢作者多元化），应秉持开放心态积极尝试各类期刊。</a:t>
            </a:r>
          </a:p>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投稿前应认真研究期刊偏好与风格。根据论文主题和风格，选择最匹配的期刊。更具前瞻性的做法是，根据预设的目标期刊量身定做论文，投稿命中率将明显提高。</a:t>
            </a:r>
          </a:p>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期刊的选题范围和偏好均自行决定，有的期刊对外公布选题，没有此类信息时可参照其往期发文推测。期刊的格式规范各不相同，除偏好差异之外，客观上也可筛选作者是否诚意专投。对作者而言，选题投其所好，格式入乡随俗，是明智之举。</a:t>
            </a:r>
          </a:p>
        </p:txBody>
      </p:sp>
    </p:spTree>
    <p:extLst>
      <p:ext uri="{BB962C8B-B14F-4D97-AF65-F5344CB8AC3E}">
        <p14:creationId xmlns:p14="http://schemas.microsoft.com/office/powerpoint/2010/main" val="25929728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a:extLst>
            <a:ext uri="{FF2B5EF4-FFF2-40B4-BE49-F238E27FC236}">
              <a16:creationId xmlns:a16="http://schemas.microsoft.com/office/drawing/2014/main" id="{DF7F6B8B-4164-209C-B10B-2A4D208F9455}"/>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E14C2F74-E086-C652-B1FC-C5F306AE8C24}"/>
              </a:ext>
            </a:extLst>
          </p:cNvPr>
          <p:cNvSpPr txBox="1"/>
          <p:nvPr/>
        </p:nvSpPr>
        <p:spPr>
          <a:xfrm>
            <a:off x="755650" y="599072"/>
            <a:ext cx="3069059" cy="663950"/>
          </a:xfrm>
          <a:prstGeom prst="rect">
            <a:avLst/>
          </a:prstGeom>
          <a:ln>
            <a:noFill/>
          </a:ln>
        </p:spPr>
        <p:txBody>
          <a:bodyPr wrap="square">
            <a:noAutofit/>
          </a:bodyPr>
          <a:lstStyle/>
          <a:p>
            <a:pPr marL="0" indent="304800" algn="just" defTabSz="266700">
              <a:lnSpc>
                <a:spcPct val="150000"/>
              </a:lnSpc>
              <a:spcBef>
                <a:spcPct val="0"/>
              </a:spcBef>
              <a:spcAft>
                <a:spcPct val="0"/>
              </a:spcAft>
            </a:pPr>
            <a:r>
              <a:rPr lang="zh-CN" altLang="en-US" sz="2800" b="1" dirty="0">
                <a:solidFill>
                  <a:schemeClr val="accent2"/>
                </a:solidFill>
                <a:latin typeface="华文楷体" panose="02010600040101010101" charset="-122"/>
                <a:ea typeface="华文楷体" panose="02010600040101010101" charset="-122"/>
                <a:sym typeface="+mn-ea"/>
              </a:rPr>
              <a:t>（三）投稿后</a:t>
            </a:r>
            <a:endParaRPr lang="en-US" altLang="zh-CN" sz="2800" b="1" dirty="0">
              <a:solidFill>
                <a:schemeClr val="accent2"/>
              </a:solidFill>
              <a:latin typeface="华文楷体" panose="02010600040101010101" charset="-122"/>
              <a:ea typeface="华文楷体" panose="02010600040101010101" charset="-122"/>
              <a:sym typeface="+mn-ea"/>
            </a:endParaRPr>
          </a:p>
          <a:p>
            <a:pPr marL="0" indent="304800" algn="just" defTabSz="266700">
              <a:lnSpc>
                <a:spcPct val="150000"/>
              </a:lnSpc>
              <a:spcBef>
                <a:spcPct val="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sym typeface="+mn-ea"/>
              </a:rPr>
              <a:t>   </a:t>
            </a:r>
            <a:endParaRPr lang="zh-CN" altLang="en-US" sz="2400" dirty="0">
              <a:latin typeface="Arial" panose="020B0604020202020204" pitchFamily="34" charset="0"/>
              <a:ea typeface="微软雅黑" panose="020B0503020204020204" pitchFamily="34" charset="-122"/>
            </a:endParaRPr>
          </a:p>
          <a:p>
            <a:pPr marL="0" indent="304800" algn="just" defTabSz="266700">
              <a:lnSpc>
                <a:spcPct val="150000"/>
              </a:lnSpc>
              <a:spcBef>
                <a:spcPct val="0"/>
              </a:spcBef>
              <a:spcAft>
                <a:spcPct val="0"/>
              </a:spcAft>
            </a:pPr>
            <a:endParaRPr lang="zh-CN" altLang="en-US" sz="2400" b="1" dirty="0">
              <a:latin typeface="华文楷体" panose="02010600040101010101" charset="-122"/>
              <a:ea typeface="华文楷体" panose="02010600040101010101" charset="-122"/>
              <a:cs typeface="华文楷体" panose="02010600040101010101" charset="-122"/>
            </a:endParaRPr>
          </a:p>
        </p:txBody>
      </p:sp>
      <p:sp>
        <p:nvSpPr>
          <p:cNvPr id="6" name="灯片编号占位符 6">
            <a:extLst>
              <a:ext uri="{FF2B5EF4-FFF2-40B4-BE49-F238E27FC236}">
                <a16:creationId xmlns:a16="http://schemas.microsoft.com/office/drawing/2014/main" id="{E5F87640-C18E-361F-CA86-4A3EA6542F7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22</a:t>
            </a:fld>
            <a:endParaRPr lang="zh-CN" altLang="en-US" sz="2000" dirty="0">
              <a:solidFill>
                <a:schemeClr val="tx1"/>
              </a:solidFill>
            </a:endParaRPr>
          </a:p>
        </p:txBody>
      </p:sp>
      <p:sp>
        <p:nvSpPr>
          <p:cNvPr id="7" name="Rectangle 4" descr="浅色上对角线">
            <a:extLst>
              <a:ext uri="{FF2B5EF4-FFF2-40B4-BE49-F238E27FC236}">
                <a16:creationId xmlns:a16="http://schemas.microsoft.com/office/drawing/2014/main" id="{7C07BE9B-67FF-48F9-58A3-FA96A602C4EB}"/>
              </a:ext>
            </a:extLst>
          </p:cNvPr>
          <p:cNvSpPr>
            <a:spLocks noChangeArrowheads="1"/>
          </p:cNvSpPr>
          <p:nvPr/>
        </p:nvSpPr>
        <p:spPr bwMode="auto">
          <a:xfrm>
            <a:off x="628650" y="117554"/>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三、投稿要点</a:t>
            </a:r>
          </a:p>
        </p:txBody>
      </p:sp>
      <p:graphicFrame>
        <p:nvGraphicFramePr>
          <p:cNvPr id="2" name="表格 1">
            <a:extLst>
              <a:ext uri="{FF2B5EF4-FFF2-40B4-BE49-F238E27FC236}">
                <a16:creationId xmlns:a16="http://schemas.microsoft.com/office/drawing/2014/main" id="{C7E2430E-D631-9A47-BD1F-F3BFF7657F41}"/>
              </a:ext>
            </a:extLst>
          </p:cNvPr>
          <p:cNvGraphicFramePr>
            <a:graphicFrameLocks noGrp="1"/>
          </p:cNvGraphicFramePr>
          <p:nvPr>
            <p:extLst>
              <p:ext uri="{D42A27DB-BD31-4B8C-83A1-F6EECF244321}">
                <p14:modId xmlns:p14="http://schemas.microsoft.com/office/powerpoint/2010/main" val="2080939230"/>
              </p:ext>
            </p:extLst>
          </p:nvPr>
        </p:nvGraphicFramePr>
        <p:xfrm>
          <a:off x="5019683" y="967423"/>
          <a:ext cx="7172317" cy="5162553"/>
        </p:xfrm>
        <a:graphic>
          <a:graphicData uri="http://schemas.openxmlformats.org/drawingml/2006/table">
            <a:tbl>
              <a:tblPr>
                <a:tableStyleId>{5C22544A-7EE6-4342-B048-85BDC9FD1C3A}</a:tableStyleId>
              </a:tblPr>
              <a:tblGrid>
                <a:gridCol w="565857">
                  <a:extLst>
                    <a:ext uri="{9D8B030D-6E8A-4147-A177-3AD203B41FA5}">
                      <a16:colId xmlns:a16="http://schemas.microsoft.com/office/drawing/2014/main" val="3671430964"/>
                    </a:ext>
                  </a:extLst>
                </a:gridCol>
                <a:gridCol w="235773">
                  <a:extLst>
                    <a:ext uri="{9D8B030D-6E8A-4147-A177-3AD203B41FA5}">
                      <a16:colId xmlns:a16="http://schemas.microsoft.com/office/drawing/2014/main" val="1330601414"/>
                    </a:ext>
                  </a:extLst>
                </a:gridCol>
                <a:gridCol w="272538">
                  <a:extLst>
                    <a:ext uri="{9D8B030D-6E8A-4147-A177-3AD203B41FA5}">
                      <a16:colId xmlns:a16="http://schemas.microsoft.com/office/drawing/2014/main" val="1437888237"/>
                    </a:ext>
                  </a:extLst>
                </a:gridCol>
                <a:gridCol w="446772">
                  <a:extLst>
                    <a:ext uri="{9D8B030D-6E8A-4147-A177-3AD203B41FA5}">
                      <a16:colId xmlns:a16="http://schemas.microsoft.com/office/drawing/2014/main" val="973625255"/>
                    </a:ext>
                  </a:extLst>
                </a:gridCol>
                <a:gridCol w="655370">
                  <a:extLst>
                    <a:ext uri="{9D8B030D-6E8A-4147-A177-3AD203B41FA5}">
                      <a16:colId xmlns:a16="http://schemas.microsoft.com/office/drawing/2014/main" val="2935772330"/>
                    </a:ext>
                  </a:extLst>
                </a:gridCol>
                <a:gridCol w="286923">
                  <a:extLst>
                    <a:ext uri="{9D8B030D-6E8A-4147-A177-3AD203B41FA5}">
                      <a16:colId xmlns:a16="http://schemas.microsoft.com/office/drawing/2014/main" val="611794348"/>
                    </a:ext>
                  </a:extLst>
                </a:gridCol>
                <a:gridCol w="272538">
                  <a:extLst>
                    <a:ext uri="{9D8B030D-6E8A-4147-A177-3AD203B41FA5}">
                      <a16:colId xmlns:a16="http://schemas.microsoft.com/office/drawing/2014/main" val="1802755676"/>
                    </a:ext>
                  </a:extLst>
                </a:gridCol>
                <a:gridCol w="346866">
                  <a:extLst>
                    <a:ext uri="{9D8B030D-6E8A-4147-A177-3AD203B41FA5}">
                      <a16:colId xmlns:a16="http://schemas.microsoft.com/office/drawing/2014/main" val="3550566633"/>
                    </a:ext>
                  </a:extLst>
                </a:gridCol>
                <a:gridCol w="716114">
                  <a:extLst>
                    <a:ext uri="{9D8B030D-6E8A-4147-A177-3AD203B41FA5}">
                      <a16:colId xmlns:a16="http://schemas.microsoft.com/office/drawing/2014/main" val="3856053371"/>
                    </a:ext>
                  </a:extLst>
                </a:gridCol>
                <a:gridCol w="679348">
                  <a:extLst>
                    <a:ext uri="{9D8B030D-6E8A-4147-A177-3AD203B41FA5}">
                      <a16:colId xmlns:a16="http://schemas.microsoft.com/office/drawing/2014/main" val="1626148487"/>
                    </a:ext>
                  </a:extLst>
                </a:gridCol>
                <a:gridCol w="1255951">
                  <a:extLst>
                    <a:ext uri="{9D8B030D-6E8A-4147-A177-3AD203B41FA5}">
                      <a16:colId xmlns:a16="http://schemas.microsoft.com/office/drawing/2014/main" val="5834417"/>
                    </a:ext>
                  </a:extLst>
                </a:gridCol>
                <a:gridCol w="670203">
                  <a:extLst>
                    <a:ext uri="{9D8B030D-6E8A-4147-A177-3AD203B41FA5}">
                      <a16:colId xmlns:a16="http://schemas.microsoft.com/office/drawing/2014/main" val="3021312652"/>
                    </a:ext>
                  </a:extLst>
                </a:gridCol>
                <a:gridCol w="768064">
                  <a:extLst>
                    <a:ext uri="{9D8B030D-6E8A-4147-A177-3AD203B41FA5}">
                      <a16:colId xmlns:a16="http://schemas.microsoft.com/office/drawing/2014/main" val="2979536921"/>
                    </a:ext>
                  </a:extLst>
                </a:gridCol>
              </a:tblGrid>
              <a:tr h="747713">
                <a:tc>
                  <a:txBody>
                    <a:bodyPr/>
                    <a:lstStyle/>
                    <a:p>
                      <a:pPr marL="0" marR="0" algn="l">
                        <a:buNone/>
                      </a:pPr>
                      <a:r>
                        <a:rPr lang="zh-CN" altLang="en-US" sz="1400" kern="0">
                          <a:effectLst/>
                          <a:latin typeface="+mn-ea"/>
                          <a:ea typeface="+mn-ea"/>
                        </a:rPr>
                        <a:t>初审</a:t>
                      </a:r>
                      <a:endParaRPr lang="zh-CN" altLang="en-US" sz="1400" kern="100">
                        <a:effectLst/>
                        <a:latin typeface="+mn-ea"/>
                        <a:ea typeface="+mn-ea"/>
                      </a:endParaRPr>
                    </a:p>
                  </a:txBody>
                  <a:tcPr marL="68580" marR="68580" anchor="ctr"/>
                </a:tc>
                <a:tc gridSpan="3">
                  <a:txBody>
                    <a:bodyPr/>
                    <a:lstStyle/>
                    <a:p>
                      <a:pPr marL="0" marR="0" algn="ctr">
                        <a:buNone/>
                      </a:pPr>
                      <a:r>
                        <a:rPr lang="zh-CN" altLang="en-US" sz="1400" kern="0">
                          <a:effectLst/>
                          <a:latin typeface="+mn-ea"/>
                          <a:ea typeface="+mn-ea"/>
                        </a:rPr>
                        <a:t>概率</a:t>
                      </a:r>
                      <a:endParaRPr lang="zh-CN" altLang="en-US" sz="1400" kern="100">
                        <a:effectLst/>
                        <a:latin typeface="+mn-ea"/>
                        <a:ea typeface="+mn-ea"/>
                      </a:endParaRPr>
                    </a:p>
                  </a:txBody>
                  <a:tcPr marL="68580" marR="68580" anchor="ctr"/>
                </a:tc>
                <a:tc hMerge="1">
                  <a:txBody>
                    <a:bodyPr/>
                    <a:lstStyle/>
                    <a:p>
                      <a:endParaRPr lang="zh-CN" altLang="en-US"/>
                    </a:p>
                  </a:txBody>
                  <a:tcPr/>
                </a:tc>
                <a:tc hMerge="1">
                  <a:txBody>
                    <a:bodyPr/>
                    <a:lstStyle/>
                    <a:p>
                      <a:endParaRPr lang="zh-CN" altLang="en-US"/>
                    </a:p>
                  </a:txBody>
                  <a:tcPr/>
                </a:tc>
                <a:tc>
                  <a:txBody>
                    <a:bodyPr/>
                    <a:lstStyle/>
                    <a:p>
                      <a:pPr marL="0" marR="0" algn="ctr">
                        <a:buNone/>
                      </a:pPr>
                      <a:r>
                        <a:rPr lang="zh-CN" altLang="en-US" sz="1400" kern="0">
                          <a:effectLst/>
                          <a:latin typeface="+mn-ea"/>
                          <a:ea typeface="+mn-ea"/>
                        </a:rPr>
                        <a:t>匿审</a:t>
                      </a:r>
                      <a:endParaRPr lang="zh-CN" altLang="en-US" sz="1400" kern="100">
                        <a:effectLst/>
                        <a:latin typeface="+mn-ea"/>
                        <a:ea typeface="+mn-ea"/>
                      </a:endParaRPr>
                    </a:p>
                  </a:txBody>
                  <a:tcPr marL="68580" marR="68580" anchor="ctr"/>
                </a:tc>
                <a:tc gridSpan="3">
                  <a:txBody>
                    <a:bodyPr/>
                    <a:lstStyle/>
                    <a:p>
                      <a:pPr marL="0" marR="0" algn="ctr">
                        <a:buNone/>
                      </a:pPr>
                      <a:r>
                        <a:rPr lang="zh-CN" altLang="en-US" sz="1400" kern="0">
                          <a:effectLst/>
                          <a:latin typeface="+mn-ea"/>
                          <a:ea typeface="+mn-ea"/>
                        </a:rPr>
                        <a:t>概率</a:t>
                      </a:r>
                      <a:endParaRPr lang="zh-CN" altLang="en-US" sz="1400" kern="100">
                        <a:effectLst/>
                        <a:latin typeface="+mn-ea"/>
                        <a:ea typeface="+mn-ea"/>
                      </a:endParaRPr>
                    </a:p>
                  </a:txBody>
                  <a:tcPr marL="68580" marR="68580" anchor="ctr"/>
                </a:tc>
                <a:tc hMerge="1">
                  <a:txBody>
                    <a:bodyPr/>
                    <a:lstStyle/>
                    <a:p>
                      <a:endParaRPr lang="zh-CN" altLang="en-US"/>
                    </a:p>
                  </a:txBody>
                  <a:tcPr/>
                </a:tc>
                <a:tc hMerge="1">
                  <a:txBody>
                    <a:bodyPr/>
                    <a:lstStyle/>
                    <a:p>
                      <a:endParaRPr lang="zh-CN" altLang="en-US"/>
                    </a:p>
                  </a:txBody>
                  <a:tcPr/>
                </a:tc>
                <a:tc>
                  <a:txBody>
                    <a:bodyPr/>
                    <a:lstStyle/>
                    <a:p>
                      <a:pPr marL="0" marR="0" algn="ctr">
                        <a:buNone/>
                      </a:pPr>
                      <a:r>
                        <a:rPr lang="zh-CN" altLang="en-US" sz="1400" kern="0" dirty="0">
                          <a:effectLst/>
                          <a:latin typeface="+mn-ea"/>
                          <a:ea typeface="+mn-ea"/>
                        </a:rPr>
                        <a:t>终审</a:t>
                      </a:r>
                      <a:endParaRPr lang="zh-CN" altLang="en-US" sz="1400" kern="100" dirty="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概率</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结果分类概率</a:t>
                      </a:r>
                      <a:endParaRPr lang="zh-CN" altLang="en-US" sz="1400" kern="100">
                        <a:effectLst/>
                        <a:latin typeface="+mn-ea"/>
                        <a:ea typeface="+mn-ea"/>
                      </a:endParaRPr>
                    </a:p>
                  </a:txBody>
                  <a:tcPr marL="68580" marR="68580" anchor="ctr"/>
                </a:tc>
                <a:tc gridSpan="2">
                  <a:txBody>
                    <a:bodyPr/>
                    <a:lstStyle/>
                    <a:p>
                      <a:pPr marL="0" marR="0" algn="ctr">
                        <a:buNone/>
                      </a:pPr>
                      <a:r>
                        <a:rPr lang="zh-CN" altLang="en-US" sz="1400" b="1" kern="0" dirty="0">
                          <a:effectLst/>
                          <a:latin typeface="+mn-ea"/>
                          <a:ea typeface="+mn-ea"/>
                        </a:rPr>
                        <a:t>合计概率</a:t>
                      </a:r>
                      <a:endParaRPr lang="zh-CN" altLang="en-US" sz="1400" b="1" kern="100" dirty="0">
                        <a:effectLst/>
                        <a:latin typeface="+mn-ea"/>
                        <a:ea typeface="+mn-ea"/>
                      </a:endParaRPr>
                    </a:p>
                  </a:txBody>
                  <a:tcPr marL="68580" marR="68580" anchor="ctr"/>
                </a:tc>
                <a:tc hMerge="1">
                  <a:txBody>
                    <a:bodyPr/>
                    <a:lstStyle/>
                    <a:p>
                      <a:endParaRPr lang="zh-CN" altLang="en-US"/>
                    </a:p>
                  </a:txBody>
                  <a:tcPr/>
                </a:tc>
                <a:extLst>
                  <a:ext uri="{0D108BD9-81ED-4DB2-BD59-A6C34878D82A}">
                    <a16:rowId xmlns:a16="http://schemas.microsoft.com/office/drawing/2014/main" val="2881006384"/>
                  </a:ext>
                </a:extLst>
              </a:tr>
              <a:tr h="882968">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接受</a:t>
                      </a:r>
                      <a:endParaRPr lang="zh-CN" altLang="en-US" sz="1400" kern="100">
                        <a:effectLst/>
                        <a:latin typeface="+mn-ea"/>
                        <a:ea typeface="+mn-ea"/>
                      </a:endParaRPr>
                    </a:p>
                  </a:txBody>
                  <a:tcPr marL="68580" marR="68580" anchor="ctr"/>
                </a:tc>
                <a:tc gridSpan="3">
                  <a:txBody>
                    <a:bodyPr/>
                    <a:lstStyle/>
                    <a:p>
                      <a:pPr marL="0" marR="0" algn="ctr">
                        <a:buNone/>
                      </a:pPr>
                      <a:r>
                        <a:rPr lang="en-US" altLang="zh-CN" sz="1400" kern="0">
                          <a:effectLst/>
                          <a:latin typeface="+mn-ea"/>
                          <a:ea typeface="+mn-ea"/>
                        </a:rPr>
                        <a:t>0.1~0.2</a:t>
                      </a:r>
                      <a:endParaRPr lang="zh-CN" altLang="en-US" sz="1400" kern="100">
                        <a:effectLst/>
                        <a:latin typeface="+mn-ea"/>
                        <a:ea typeface="+mn-ea"/>
                      </a:endParaRPr>
                    </a:p>
                  </a:txBody>
                  <a:tcPr marL="68580" marR="68580" anchor="ctr"/>
                </a:tc>
                <a:tc hMerge="1">
                  <a:txBody>
                    <a:bodyPr/>
                    <a:lstStyle/>
                    <a:p>
                      <a:endParaRPr lang="zh-CN" altLang="en-US"/>
                    </a:p>
                  </a:txBody>
                  <a:tcPr/>
                </a:tc>
                <a:tc hMerge="1">
                  <a:txBody>
                    <a:bodyPr/>
                    <a:lstStyle/>
                    <a:p>
                      <a:endParaRPr lang="zh-CN" altLang="en-US"/>
                    </a:p>
                  </a:txBody>
                  <a:tcPr/>
                </a:tc>
                <a:tc>
                  <a:txBody>
                    <a:bodyPr/>
                    <a:lstStyle/>
                    <a:p>
                      <a:pPr marL="0" marR="0" algn="ctr">
                        <a:buNone/>
                      </a:pPr>
                      <a:r>
                        <a:rPr lang="zh-CN" altLang="en-US" sz="1400" kern="0">
                          <a:effectLst/>
                          <a:latin typeface="+mn-ea"/>
                          <a:ea typeface="+mn-ea"/>
                        </a:rPr>
                        <a:t>接受</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a:t>
                      </a:r>
                      <a:r>
                        <a:rPr lang="en-US" altLang="zh-CN" sz="1400" kern="0">
                          <a:effectLst/>
                          <a:latin typeface="+mn-ea"/>
                          <a:ea typeface="+mn-ea"/>
                        </a:rPr>
                        <a:t>1</a:t>
                      </a:r>
                      <a:endParaRPr lang="zh-CN" altLang="en-US" sz="1400" kern="100">
                        <a:effectLst/>
                        <a:latin typeface="+mn-ea"/>
                        <a:ea typeface="+mn-ea"/>
                      </a:endParaRPr>
                    </a:p>
                  </a:txBody>
                  <a:tcPr marL="68580" marR="68580" anchor="ctr"/>
                </a:tc>
                <a:tc>
                  <a:txBody>
                    <a:bodyPr/>
                    <a:lstStyle/>
                    <a:p>
                      <a:pPr marL="0" marR="0" algn="ctr">
                        <a:buNone/>
                      </a:pPr>
                      <a:r>
                        <a:rPr lang="en-US" altLang="zh-CN" sz="1400" kern="0">
                          <a:effectLst/>
                          <a:latin typeface="+mn-ea"/>
                          <a:ea typeface="+mn-ea"/>
                        </a:rPr>
                        <a:t>0.02~0.08</a:t>
                      </a:r>
                      <a:endParaRPr lang="zh-CN" altLang="en-US" sz="1400" kern="100">
                        <a:effectLst/>
                        <a:latin typeface="+mn-ea"/>
                        <a:ea typeface="+mn-ea"/>
                      </a:endParaRPr>
                    </a:p>
                  </a:txBody>
                  <a:tcPr marL="68580" marR="68580" anchor="ctr"/>
                </a:tc>
                <a:tc>
                  <a:txBody>
                    <a:bodyPr/>
                    <a:lstStyle/>
                    <a:p>
                      <a:pPr marL="0" marR="0" algn="ctr">
                        <a:buNone/>
                      </a:pPr>
                      <a:r>
                        <a:rPr lang="zh-CN" altLang="en-US" sz="2000" b="1" kern="0" dirty="0">
                          <a:effectLst/>
                          <a:latin typeface="+mn-ea"/>
                          <a:ea typeface="+mn-ea"/>
                        </a:rPr>
                        <a:t>发表</a:t>
                      </a:r>
                      <a:endParaRPr lang="zh-CN" altLang="en-US" sz="2000" b="1" kern="100" dirty="0">
                        <a:effectLst/>
                        <a:latin typeface="+mn-ea"/>
                        <a:ea typeface="+mn-ea"/>
                      </a:endParaRPr>
                    </a:p>
                  </a:txBody>
                  <a:tcPr marL="68580" marR="68580" anchor="ctr"/>
                </a:tc>
                <a:tc>
                  <a:txBody>
                    <a:bodyPr/>
                    <a:lstStyle/>
                    <a:p>
                      <a:pPr marL="0" marR="0" algn="ctr">
                        <a:buNone/>
                      </a:pPr>
                      <a:r>
                        <a:rPr lang="zh-CN" altLang="en-US" sz="1400" b="1" kern="0" dirty="0">
                          <a:effectLst/>
                          <a:latin typeface="+mn-ea"/>
                          <a:ea typeface="+mn-ea"/>
                        </a:rPr>
                        <a:t> </a:t>
                      </a:r>
                      <a:endParaRPr lang="zh-CN" altLang="en-US" sz="1400" b="1" kern="100" dirty="0">
                        <a:effectLst/>
                        <a:latin typeface="+mn-ea"/>
                        <a:ea typeface="+mn-ea"/>
                      </a:endParaRPr>
                    </a:p>
                  </a:txBody>
                  <a:tcPr marL="68580" marR="68580" anchor="ctr"/>
                </a:tc>
                <a:extLst>
                  <a:ext uri="{0D108BD9-81ED-4DB2-BD59-A6C34878D82A}">
                    <a16:rowId xmlns:a16="http://schemas.microsoft.com/office/drawing/2014/main" val="1362558910"/>
                  </a:ext>
                </a:extLst>
              </a:tr>
              <a:tr h="882968">
                <a:tc>
                  <a:txBody>
                    <a:bodyPr/>
                    <a:lstStyle/>
                    <a:p>
                      <a:pPr marL="0" marR="0" algn="l">
                        <a:buNone/>
                      </a:pPr>
                      <a:r>
                        <a:rPr lang="zh-CN" altLang="en-US" sz="1400" kern="0">
                          <a:effectLst/>
                          <a:latin typeface="+mn-ea"/>
                          <a:ea typeface="+mn-ea"/>
                        </a:rPr>
                        <a:t>通过</a:t>
                      </a:r>
                      <a:endParaRPr lang="zh-CN" altLang="en-US" sz="1400" kern="100">
                        <a:effectLst/>
                        <a:latin typeface="+mn-ea"/>
                        <a:ea typeface="+mn-ea"/>
                      </a:endParaRPr>
                    </a:p>
                  </a:txBody>
                  <a:tcPr marL="68580" marR="68580" anchor="ctr"/>
                </a:tc>
                <a:tc gridSpan="3">
                  <a:txBody>
                    <a:bodyPr/>
                    <a:lstStyle/>
                    <a:p>
                      <a:pPr marL="0" marR="0" algn="ctr">
                        <a:buNone/>
                      </a:pPr>
                      <a:r>
                        <a:rPr lang="en-US" altLang="zh-CN" sz="1400" kern="0">
                          <a:effectLst/>
                          <a:latin typeface="+mn-ea"/>
                          <a:ea typeface="+mn-ea"/>
                        </a:rPr>
                        <a:t>0.2~0.4</a:t>
                      </a:r>
                      <a:endParaRPr lang="zh-CN" altLang="en-US" sz="1400" kern="100">
                        <a:effectLst/>
                        <a:latin typeface="+mn-ea"/>
                        <a:ea typeface="+mn-ea"/>
                      </a:endParaRPr>
                    </a:p>
                  </a:txBody>
                  <a:tcPr marL="68580" marR="68580" anchor="ctr"/>
                </a:tc>
                <a:tc hMerge="1">
                  <a:txBody>
                    <a:bodyPr/>
                    <a:lstStyle/>
                    <a:p>
                      <a:endParaRPr lang="zh-CN" altLang="en-US"/>
                    </a:p>
                  </a:txBody>
                  <a:tcPr/>
                </a:tc>
                <a:tc hMerge="1">
                  <a:txBody>
                    <a:bodyPr/>
                    <a:lstStyle/>
                    <a:p>
                      <a:endParaRPr lang="zh-CN" altLang="en-US"/>
                    </a:p>
                  </a:txBody>
                  <a:tcPr/>
                </a:tc>
                <a:tc rowSpan="2">
                  <a:txBody>
                    <a:bodyPr/>
                    <a:lstStyle/>
                    <a:p>
                      <a:pPr marL="0" marR="0" algn="ctr">
                        <a:buNone/>
                      </a:pPr>
                      <a:r>
                        <a:rPr lang="zh-CN" altLang="en-US" sz="1400" kern="0">
                          <a:effectLst/>
                          <a:latin typeface="+mn-ea"/>
                          <a:ea typeface="+mn-ea"/>
                        </a:rPr>
                        <a:t>修改</a:t>
                      </a:r>
                      <a:endParaRPr lang="zh-CN" altLang="en-US" sz="1400" kern="100">
                        <a:effectLst/>
                        <a:latin typeface="+mn-ea"/>
                        <a:ea typeface="+mn-ea"/>
                      </a:endParaRPr>
                    </a:p>
                  </a:txBody>
                  <a:tcPr marL="68580" marR="68580" anchor="ctr"/>
                </a:tc>
                <a:tc rowSpan="2" gridSpan="3">
                  <a:txBody>
                    <a:bodyPr/>
                    <a:lstStyle/>
                    <a:p>
                      <a:pPr marL="0" marR="0" algn="ctr">
                        <a:buNone/>
                      </a:pPr>
                      <a:r>
                        <a:rPr lang="en-US" altLang="zh-CN" sz="1400" kern="0" dirty="0">
                          <a:effectLst/>
                          <a:latin typeface="+mn-ea"/>
                          <a:ea typeface="+mn-ea"/>
                        </a:rPr>
                        <a:t>0.5~0.7</a:t>
                      </a:r>
                      <a:endParaRPr lang="zh-CN" altLang="en-US" sz="1400" kern="100" dirty="0">
                        <a:effectLst/>
                        <a:latin typeface="+mn-ea"/>
                        <a:ea typeface="+mn-ea"/>
                      </a:endParaRPr>
                    </a:p>
                  </a:txBody>
                  <a:tcPr marL="68580" marR="68580" anchor="ctr"/>
                </a:tc>
                <a:tc rowSpan="2" hMerge="1">
                  <a:txBody>
                    <a:bodyPr/>
                    <a:lstStyle/>
                    <a:p>
                      <a:endParaRPr lang="zh-CN" altLang="en-US"/>
                    </a:p>
                  </a:txBody>
                  <a:tcPr/>
                </a:tc>
                <a:tc rowSpan="2" hMerge="1">
                  <a:txBody>
                    <a:bodyPr/>
                    <a:lstStyle/>
                    <a:p>
                      <a:endParaRPr lang="zh-CN" altLang="en-US"/>
                    </a:p>
                  </a:txBody>
                  <a:tcPr/>
                </a:tc>
                <a:tc>
                  <a:txBody>
                    <a:bodyPr/>
                    <a:lstStyle/>
                    <a:p>
                      <a:pPr marL="0" marR="0" algn="ctr">
                        <a:buNone/>
                      </a:pPr>
                      <a:r>
                        <a:rPr lang="zh-CN" altLang="en-US" sz="1400" kern="0">
                          <a:effectLst/>
                          <a:latin typeface="+mn-ea"/>
                          <a:ea typeface="+mn-ea"/>
                        </a:rPr>
                        <a:t>接受</a:t>
                      </a:r>
                      <a:endParaRPr lang="zh-CN" altLang="en-US" sz="1400" kern="100">
                        <a:effectLst/>
                        <a:latin typeface="+mn-ea"/>
                        <a:ea typeface="+mn-ea"/>
                      </a:endParaRPr>
                    </a:p>
                  </a:txBody>
                  <a:tcPr marL="68580" marR="68580" anchor="ctr"/>
                </a:tc>
                <a:tc>
                  <a:txBody>
                    <a:bodyPr/>
                    <a:lstStyle/>
                    <a:p>
                      <a:pPr marL="0" marR="0" algn="ctr">
                        <a:buNone/>
                      </a:pPr>
                      <a:r>
                        <a:rPr lang="en-US" altLang="zh-CN" sz="1400" kern="0">
                          <a:effectLst/>
                          <a:latin typeface="+mn-ea"/>
                          <a:ea typeface="+mn-ea"/>
                        </a:rPr>
                        <a:t>0.8</a:t>
                      </a:r>
                      <a:endParaRPr lang="zh-CN" altLang="en-US" sz="1400" kern="100">
                        <a:effectLst/>
                        <a:latin typeface="+mn-ea"/>
                        <a:ea typeface="+mn-ea"/>
                      </a:endParaRPr>
                    </a:p>
                  </a:txBody>
                  <a:tcPr marL="68580" marR="68580" anchor="ctr"/>
                </a:tc>
                <a:tc>
                  <a:txBody>
                    <a:bodyPr/>
                    <a:lstStyle/>
                    <a:p>
                      <a:pPr marL="0" marR="0" algn="ctr">
                        <a:buNone/>
                      </a:pPr>
                      <a:r>
                        <a:rPr lang="en-US" altLang="zh-CN" sz="1400" kern="0">
                          <a:effectLst/>
                          <a:latin typeface="+mn-ea"/>
                          <a:ea typeface="+mn-ea"/>
                        </a:rPr>
                        <a:t>0.08~0.22</a:t>
                      </a:r>
                      <a:endParaRPr lang="zh-CN" altLang="en-US" sz="1400" kern="100">
                        <a:effectLst/>
                        <a:latin typeface="+mn-ea"/>
                        <a:ea typeface="+mn-ea"/>
                      </a:endParaRPr>
                    </a:p>
                  </a:txBody>
                  <a:tcPr marL="68580" marR="68580" anchor="ctr"/>
                </a:tc>
                <a:tc>
                  <a:txBody>
                    <a:bodyPr/>
                    <a:lstStyle/>
                    <a:p>
                      <a:pPr marL="0" marR="0" algn="ctr">
                        <a:buNone/>
                      </a:pPr>
                      <a:r>
                        <a:rPr lang="zh-CN" altLang="en-US" sz="1800" b="1" kern="0" dirty="0">
                          <a:effectLst/>
                          <a:latin typeface="+mn-ea"/>
                          <a:ea typeface="+mn-ea"/>
                        </a:rPr>
                        <a:t> </a:t>
                      </a:r>
                      <a:endParaRPr lang="zh-CN" altLang="en-US" sz="1800" b="1" kern="100" dirty="0">
                        <a:effectLst/>
                        <a:latin typeface="+mn-ea"/>
                        <a:ea typeface="+mn-ea"/>
                      </a:endParaRPr>
                    </a:p>
                  </a:txBody>
                  <a:tcPr marL="68580" marR="68580" anchor="ctr"/>
                </a:tc>
                <a:tc>
                  <a:txBody>
                    <a:bodyPr/>
                    <a:lstStyle/>
                    <a:p>
                      <a:pPr marL="0" marR="0" algn="ctr">
                        <a:buNone/>
                      </a:pPr>
                      <a:r>
                        <a:rPr lang="en-US" altLang="zh-CN" sz="1400" b="1" kern="0" dirty="0">
                          <a:effectLst/>
                          <a:latin typeface="+mn-ea"/>
                          <a:ea typeface="+mn-ea"/>
                        </a:rPr>
                        <a:t>0.1~0.3</a:t>
                      </a:r>
                      <a:endParaRPr lang="zh-CN" altLang="en-US" sz="1400" b="1" kern="100" dirty="0">
                        <a:effectLst/>
                        <a:latin typeface="+mn-ea"/>
                        <a:ea typeface="+mn-ea"/>
                      </a:endParaRPr>
                    </a:p>
                  </a:txBody>
                  <a:tcPr marL="68580" marR="68580" anchor="ctr"/>
                </a:tc>
                <a:extLst>
                  <a:ext uri="{0D108BD9-81ED-4DB2-BD59-A6C34878D82A}">
                    <a16:rowId xmlns:a16="http://schemas.microsoft.com/office/drawing/2014/main" val="1597275294"/>
                  </a:ext>
                </a:extLst>
              </a:tr>
              <a:tr h="882968">
                <a:tc>
                  <a:txBody>
                    <a:bodyPr/>
                    <a:lstStyle/>
                    <a:p>
                      <a:pPr marL="0" marR="0" algn="l">
                        <a:buNone/>
                      </a:pPr>
                      <a:r>
                        <a:rPr lang="zh-CN" altLang="en-US" sz="1400" kern="0" dirty="0">
                          <a:effectLst/>
                          <a:latin typeface="+mn-ea"/>
                          <a:ea typeface="+mn-ea"/>
                        </a:rPr>
                        <a:t> </a:t>
                      </a:r>
                      <a:endParaRPr lang="zh-CN" altLang="en-US" sz="1400" kern="100" dirty="0">
                        <a:effectLst/>
                        <a:latin typeface="+mn-ea"/>
                        <a:ea typeface="+mn-ea"/>
                      </a:endParaRPr>
                    </a:p>
                  </a:txBody>
                  <a:tcPr marL="68580" marR="68580" anchor="ctr"/>
                </a:tc>
                <a:tc>
                  <a:txBody>
                    <a:bodyPr/>
                    <a:lstStyle/>
                    <a:p>
                      <a:pPr marL="0" marR="0" algn="ctr">
                        <a:buNone/>
                      </a:pPr>
                      <a:r>
                        <a:rPr lang="zh-CN" altLang="en-US" sz="1400" kern="0" dirty="0">
                          <a:effectLst/>
                          <a:latin typeface="+mn-ea"/>
                          <a:ea typeface="+mn-ea"/>
                        </a:rPr>
                        <a:t> </a:t>
                      </a:r>
                      <a:endParaRPr lang="zh-CN" altLang="en-US" sz="1400" kern="100" dirty="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vMerge="1">
                  <a:txBody>
                    <a:bodyPr/>
                    <a:lstStyle/>
                    <a:p>
                      <a:endParaRPr lang="zh-CN" altLang="en-US"/>
                    </a:p>
                  </a:txBody>
                  <a:tcPr/>
                </a:tc>
                <a:tc gridSpan="3"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a:txBody>
                    <a:bodyPr/>
                    <a:lstStyle/>
                    <a:p>
                      <a:pPr marL="0" marR="0" algn="ctr">
                        <a:buNone/>
                      </a:pPr>
                      <a:r>
                        <a:rPr lang="zh-CN" altLang="en-US" sz="1400" kern="0">
                          <a:effectLst/>
                          <a:latin typeface="+mn-ea"/>
                          <a:ea typeface="+mn-ea"/>
                        </a:rPr>
                        <a:t>拒绝</a:t>
                      </a:r>
                      <a:endParaRPr lang="zh-CN" altLang="en-US" sz="1400" kern="100">
                        <a:effectLst/>
                        <a:latin typeface="+mn-ea"/>
                        <a:ea typeface="+mn-ea"/>
                      </a:endParaRPr>
                    </a:p>
                  </a:txBody>
                  <a:tcPr marL="68580" marR="68580" anchor="ctr"/>
                </a:tc>
                <a:tc>
                  <a:txBody>
                    <a:bodyPr/>
                    <a:lstStyle/>
                    <a:p>
                      <a:pPr marL="0" marR="0" algn="ctr">
                        <a:buNone/>
                      </a:pPr>
                      <a:r>
                        <a:rPr lang="en-US" altLang="zh-CN" sz="1400" kern="0" dirty="0">
                          <a:effectLst/>
                          <a:latin typeface="+mn-ea"/>
                          <a:ea typeface="+mn-ea"/>
                        </a:rPr>
                        <a:t>0.2</a:t>
                      </a:r>
                      <a:endParaRPr lang="zh-CN" altLang="en-US" sz="1400" kern="100" dirty="0">
                        <a:effectLst/>
                        <a:latin typeface="+mn-ea"/>
                        <a:ea typeface="+mn-ea"/>
                      </a:endParaRPr>
                    </a:p>
                  </a:txBody>
                  <a:tcPr marL="68580" marR="68580" anchor="ctr"/>
                </a:tc>
                <a:tc>
                  <a:txBody>
                    <a:bodyPr/>
                    <a:lstStyle/>
                    <a:p>
                      <a:pPr marL="0" marR="0" algn="ctr">
                        <a:buNone/>
                      </a:pPr>
                      <a:r>
                        <a:rPr lang="en-US" altLang="zh-CN" sz="1400" kern="0">
                          <a:effectLst/>
                          <a:latin typeface="+mn-ea"/>
                          <a:ea typeface="+mn-ea"/>
                        </a:rPr>
                        <a:t>0.03~0.04</a:t>
                      </a:r>
                      <a:endParaRPr lang="zh-CN" altLang="en-US" sz="1400" kern="100">
                        <a:effectLst/>
                        <a:latin typeface="+mn-ea"/>
                        <a:ea typeface="+mn-ea"/>
                      </a:endParaRPr>
                    </a:p>
                  </a:txBody>
                  <a:tcPr marL="68580" marR="68580" anchor="ctr"/>
                </a:tc>
                <a:tc>
                  <a:txBody>
                    <a:bodyPr/>
                    <a:lstStyle/>
                    <a:p>
                      <a:pPr marL="0" marR="0" algn="ctr">
                        <a:buNone/>
                      </a:pPr>
                      <a:r>
                        <a:rPr lang="zh-CN" altLang="en-US" sz="2000" b="1" kern="0" dirty="0">
                          <a:effectLst/>
                          <a:latin typeface="+mn-ea"/>
                          <a:ea typeface="+mn-ea"/>
                        </a:rPr>
                        <a:t>拒稿</a:t>
                      </a:r>
                      <a:endParaRPr lang="zh-CN" altLang="en-US" sz="2000" b="1" kern="100" dirty="0">
                        <a:effectLst/>
                        <a:latin typeface="+mn-ea"/>
                        <a:ea typeface="+mn-ea"/>
                      </a:endParaRPr>
                    </a:p>
                  </a:txBody>
                  <a:tcPr marL="68580" marR="68580" anchor="ctr"/>
                </a:tc>
                <a:tc>
                  <a:txBody>
                    <a:bodyPr/>
                    <a:lstStyle/>
                    <a:p>
                      <a:pPr marL="0" marR="0" algn="ctr">
                        <a:buNone/>
                      </a:pPr>
                      <a:r>
                        <a:rPr lang="zh-CN" altLang="en-US" sz="1400" b="1" kern="0" dirty="0">
                          <a:effectLst/>
                          <a:latin typeface="+mn-ea"/>
                          <a:ea typeface="+mn-ea"/>
                        </a:rPr>
                        <a:t> </a:t>
                      </a:r>
                      <a:endParaRPr lang="zh-CN" altLang="en-US" sz="1400" b="1" kern="100" dirty="0">
                        <a:effectLst/>
                        <a:latin typeface="+mn-ea"/>
                        <a:ea typeface="+mn-ea"/>
                      </a:endParaRPr>
                    </a:p>
                  </a:txBody>
                  <a:tcPr marL="68580" marR="68580" anchor="ctr"/>
                </a:tc>
                <a:extLst>
                  <a:ext uri="{0D108BD9-81ED-4DB2-BD59-A6C34878D82A}">
                    <a16:rowId xmlns:a16="http://schemas.microsoft.com/office/drawing/2014/main" val="3106977081"/>
                  </a:ext>
                </a:extLst>
              </a:tr>
              <a:tr h="882968">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zh-CN" altLang="en-US" sz="1400" kern="0">
                          <a:effectLst/>
                          <a:latin typeface="+mn-ea"/>
                          <a:ea typeface="+mn-ea"/>
                        </a:rPr>
                        <a:t>拒绝</a:t>
                      </a:r>
                      <a:endParaRPr lang="zh-CN" altLang="en-US" sz="1400" kern="100">
                        <a:effectLst/>
                        <a:latin typeface="+mn-ea"/>
                        <a:ea typeface="+mn-ea"/>
                      </a:endParaRPr>
                    </a:p>
                  </a:txBody>
                  <a:tcPr marL="68580" marR="68580" anchor="ctr"/>
                </a:tc>
                <a:tc gridSpan="3">
                  <a:txBody>
                    <a:bodyPr/>
                    <a:lstStyle/>
                    <a:p>
                      <a:pPr marL="0" marR="0" algn="ctr">
                        <a:buNone/>
                      </a:pPr>
                      <a:r>
                        <a:rPr lang="en-US" altLang="zh-CN" sz="1400" kern="0">
                          <a:effectLst/>
                          <a:latin typeface="+mn-ea"/>
                          <a:ea typeface="+mn-ea"/>
                        </a:rPr>
                        <a:t>0.2~0.3</a:t>
                      </a:r>
                      <a:endParaRPr lang="zh-CN" altLang="en-US" sz="1400" kern="100">
                        <a:effectLst/>
                        <a:latin typeface="+mn-ea"/>
                        <a:ea typeface="+mn-ea"/>
                      </a:endParaRPr>
                    </a:p>
                  </a:txBody>
                  <a:tcPr marL="68580" marR="68580" anchor="ctr"/>
                </a:tc>
                <a:tc hMerge="1">
                  <a:txBody>
                    <a:bodyPr/>
                    <a:lstStyle/>
                    <a:p>
                      <a:endParaRPr lang="zh-CN" altLang="en-US"/>
                    </a:p>
                  </a:txBody>
                  <a:tcPr/>
                </a:tc>
                <a:tc hMerge="1">
                  <a:txBody>
                    <a:bodyPr/>
                    <a:lstStyle/>
                    <a:p>
                      <a:endParaRPr lang="zh-CN" altLang="en-US"/>
                    </a:p>
                  </a:txBody>
                  <a:tcPr/>
                </a:tc>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en-US" altLang="zh-CN" sz="1400" kern="0">
                          <a:effectLst/>
                          <a:latin typeface="+mn-ea"/>
                          <a:ea typeface="+mn-ea"/>
                        </a:rPr>
                        <a:t>0.06~0.08</a:t>
                      </a:r>
                      <a:endParaRPr lang="zh-CN" altLang="en-US" sz="1400" kern="100">
                        <a:effectLst/>
                        <a:latin typeface="+mn-ea"/>
                        <a:ea typeface="+mn-ea"/>
                      </a:endParaRPr>
                    </a:p>
                  </a:txBody>
                  <a:tcPr marL="68580" marR="68580" anchor="ctr"/>
                </a:tc>
                <a:tc rowSpan="2">
                  <a:txBody>
                    <a:bodyPr/>
                    <a:lstStyle/>
                    <a:p>
                      <a:pPr marL="0" marR="0" algn="r">
                        <a:buNone/>
                      </a:pPr>
                      <a:r>
                        <a:rPr lang="zh-CN" altLang="en-US" sz="1400" b="1" kern="0">
                          <a:effectLst/>
                          <a:latin typeface="+mn-ea"/>
                          <a:ea typeface="+mn-ea"/>
                        </a:rPr>
                        <a:t> </a:t>
                      </a:r>
                      <a:endParaRPr lang="zh-CN" altLang="en-US" sz="1400" b="1" kern="100">
                        <a:effectLst/>
                        <a:latin typeface="+mn-ea"/>
                        <a:ea typeface="+mn-ea"/>
                      </a:endParaRPr>
                    </a:p>
                  </a:txBody>
                  <a:tcPr marL="68580" marR="68580" anchor="ctr"/>
                </a:tc>
                <a:tc rowSpan="2">
                  <a:txBody>
                    <a:bodyPr/>
                    <a:lstStyle/>
                    <a:p>
                      <a:pPr marL="0" marR="0" algn="ctr">
                        <a:buNone/>
                      </a:pPr>
                      <a:r>
                        <a:rPr lang="en-US" altLang="zh-CN" sz="1400" b="1" kern="0" dirty="0">
                          <a:effectLst/>
                          <a:latin typeface="+mn-ea"/>
                          <a:ea typeface="+mn-ea"/>
                        </a:rPr>
                        <a:t>0.7~0.9</a:t>
                      </a:r>
                      <a:endParaRPr lang="zh-CN" altLang="en-US" sz="1400" b="1" kern="100" dirty="0">
                        <a:effectLst/>
                        <a:latin typeface="+mn-ea"/>
                        <a:ea typeface="+mn-ea"/>
                      </a:endParaRPr>
                    </a:p>
                  </a:txBody>
                  <a:tcPr marL="68580" marR="68580" anchor="ctr"/>
                </a:tc>
                <a:extLst>
                  <a:ext uri="{0D108BD9-81ED-4DB2-BD59-A6C34878D82A}">
                    <a16:rowId xmlns:a16="http://schemas.microsoft.com/office/drawing/2014/main" val="90535747"/>
                  </a:ext>
                </a:extLst>
              </a:tr>
              <a:tr h="882968">
                <a:tc>
                  <a:txBody>
                    <a:bodyPr/>
                    <a:lstStyle/>
                    <a:p>
                      <a:pPr marL="0" marR="0" algn="l">
                        <a:buNone/>
                      </a:pPr>
                      <a:r>
                        <a:rPr lang="zh-CN" altLang="en-US" sz="1400" kern="0">
                          <a:effectLst/>
                          <a:latin typeface="+mn-ea"/>
                          <a:ea typeface="+mn-ea"/>
                        </a:rPr>
                        <a:t>拒绝</a:t>
                      </a:r>
                      <a:endParaRPr lang="zh-CN" altLang="en-US" sz="1400" kern="100">
                        <a:effectLst/>
                        <a:latin typeface="+mn-ea"/>
                        <a:ea typeface="+mn-ea"/>
                      </a:endParaRPr>
                    </a:p>
                  </a:txBody>
                  <a:tcPr marL="68580" marR="68580" anchor="ctr"/>
                </a:tc>
                <a:tc gridSpan="3">
                  <a:txBody>
                    <a:bodyPr/>
                    <a:lstStyle/>
                    <a:p>
                      <a:pPr marL="0" marR="0" algn="ctr">
                        <a:buNone/>
                      </a:pPr>
                      <a:r>
                        <a:rPr lang="en-US" altLang="zh-CN" sz="1400" kern="0">
                          <a:effectLst/>
                          <a:latin typeface="+mn-ea"/>
                          <a:ea typeface="+mn-ea"/>
                        </a:rPr>
                        <a:t>0.6~0.8</a:t>
                      </a:r>
                      <a:endParaRPr lang="zh-CN" altLang="en-US" sz="1400" kern="100">
                        <a:effectLst/>
                        <a:latin typeface="+mn-ea"/>
                        <a:ea typeface="+mn-ea"/>
                      </a:endParaRPr>
                    </a:p>
                  </a:txBody>
                  <a:tcPr marL="68580" marR="68580" anchor="ctr"/>
                </a:tc>
                <a:tc hMerge="1">
                  <a:txBody>
                    <a:bodyPr/>
                    <a:lstStyle/>
                    <a:p>
                      <a:endParaRPr lang="zh-CN" altLang="en-US"/>
                    </a:p>
                  </a:txBody>
                  <a:tcPr/>
                </a:tc>
                <a:tc hMerge="1">
                  <a:txBody>
                    <a:bodyPr/>
                    <a:lstStyle/>
                    <a:p>
                      <a:endParaRPr lang="zh-CN" altLang="en-US"/>
                    </a:p>
                  </a:txBody>
                  <a:tcPr/>
                </a:tc>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l">
                        <a:buNone/>
                      </a:pPr>
                      <a:r>
                        <a:rPr lang="zh-CN" altLang="en-US" sz="1400" kern="0" dirty="0">
                          <a:effectLst/>
                          <a:latin typeface="+mn-ea"/>
                          <a:ea typeface="+mn-ea"/>
                        </a:rPr>
                        <a:t> </a:t>
                      </a:r>
                      <a:endParaRPr lang="zh-CN" altLang="en-US" sz="1400" kern="100" dirty="0">
                        <a:effectLst/>
                        <a:latin typeface="+mn-ea"/>
                        <a:ea typeface="+mn-ea"/>
                      </a:endParaRPr>
                    </a:p>
                  </a:txBody>
                  <a:tcPr marL="68580" marR="68580" anchor="ctr"/>
                </a:tc>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l">
                        <a:buNone/>
                      </a:pPr>
                      <a:r>
                        <a:rPr lang="zh-CN" altLang="en-US" sz="1400" kern="0">
                          <a:effectLst/>
                          <a:latin typeface="+mn-ea"/>
                          <a:ea typeface="+mn-ea"/>
                        </a:rPr>
                        <a:t> </a:t>
                      </a:r>
                      <a:endParaRPr lang="zh-CN" altLang="en-US" sz="1400" kern="100">
                        <a:effectLst/>
                        <a:latin typeface="+mn-ea"/>
                        <a:ea typeface="+mn-ea"/>
                      </a:endParaRPr>
                    </a:p>
                  </a:txBody>
                  <a:tcPr marL="68580" marR="68580" anchor="ctr"/>
                </a:tc>
                <a:tc>
                  <a:txBody>
                    <a:bodyPr/>
                    <a:lstStyle/>
                    <a:p>
                      <a:pPr marL="0" marR="0" algn="ctr">
                        <a:buNone/>
                      </a:pPr>
                      <a:r>
                        <a:rPr lang="en-US" altLang="zh-CN" sz="1400" kern="0" dirty="0">
                          <a:effectLst/>
                          <a:latin typeface="+mn-ea"/>
                          <a:ea typeface="+mn-ea"/>
                        </a:rPr>
                        <a:t>0.6~0.8</a:t>
                      </a:r>
                      <a:endParaRPr lang="zh-CN" altLang="en-US" sz="1400" kern="100" dirty="0">
                        <a:effectLst/>
                        <a:latin typeface="+mn-ea"/>
                        <a:ea typeface="+mn-ea"/>
                      </a:endParaRPr>
                    </a:p>
                  </a:txBody>
                  <a:tcPr marL="68580" marR="68580" anchor="ct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61466388"/>
                  </a:ext>
                </a:extLst>
              </a:tr>
            </a:tbl>
          </a:graphicData>
        </a:graphic>
      </p:graphicFrame>
      <p:sp>
        <p:nvSpPr>
          <p:cNvPr id="5" name="文本框 4">
            <a:extLst>
              <a:ext uri="{FF2B5EF4-FFF2-40B4-BE49-F238E27FC236}">
                <a16:creationId xmlns:a16="http://schemas.microsoft.com/office/drawing/2014/main" id="{566D4F2E-7AA2-0562-4E32-814F220EAE30}"/>
              </a:ext>
            </a:extLst>
          </p:cNvPr>
          <p:cNvSpPr txBox="1"/>
          <p:nvPr/>
        </p:nvSpPr>
        <p:spPr>
          <a:xfrm>
            <a:off x="495308" y="1278268"/>
            <a:ext cx="4476742" cy="5262979"/>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根据现行学术规范，论文不能一稿多投。不同期刊初审周期长短不一，一经投出就要耐心等待。同时，要了解所投期刊审稿流程与规则，以免空等或错失。应及时跟踪投稿系统状态，对特定环节的超期情况，采用适宜方式与编辑部沟通。</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当前，国内学术期刊的供需矛盾突出，</a:t>
            </a:r>
            <a:r>
              <a:rPr lang="en-US" altLang="zh-CN" sz="2400" kern="100" dirty="0">
                <a:effectLst/>
                <a:latin typeface="华文楷体" panose="02010600040101010101" pitchFamily="2" charset="-122"/>
                <a:ea typeface="华文楷体" panose="02010600040101010101" pitchFamily="2" charset="-122"/>
              </a:rPr>
              <a:t>CSSCI</a:t>
            </a:r>
            <a:r>
              <a:rPr lang="zh-CN" altLang="en-US" sz="2400" kern="100" dirty="0">
                <a:effectLst/>
                <a:latin typeface="华文楷体" panose="02010600040101010101" pitchFamily="2" charset="-122"/>
                <a:ea typeface="华文楷体" panose="02010600040101010101" pitchFamily="2" charset="-122"/>
              </a:rPr>
              <a:t>期刊竞争尤为激烈。投稿后，要对各种可能结果有充分准备和处置预案。表</a:t>
            </a:r>
            <a:r>
              <a:rPr lang="en-US" altLang="zh-CN" sz="2400" kern="100" dirty="0">
                <a:effectLst/>
                <a:latin typeface="华文楷体" panose="02010600040101010101" pitchFamily="2" charset="-122"/>
                <a:ea typeface="华文楷体" panose="02010600040101010101" pitchFamily="2" charset="-122"/>
              </a:rPr>
              <a:t>18-1</a:t>
            </a:r>
            <a:r>
              <a:rPr lang="zh-CN" altLang="en-US" sz="2400" kern="100" dirty="0">
                <a:effectLst/>
                <a:latin typeface="华文楷体" panose="02010600040101010101" pitchFamily="2" charset="-122"/>
                <a:ea typeface="华文楷体" panose="02010600040101010101" pitchFamily="2" charset="-122"/>
              </a:rPr>
              <a:t>显示，论文发表并非易事，投稿时应抱有平常心。</a:t>
            </a:r>
          </a:p>
        </p:txBody>
      </p:sp>
      <p:sp>
        <p:nvSpPr>
          <p:cNvPr id="9" name="文本框 8">
            <a:extLst>
              <a:ext uri="{FF2B5EF4-FFF2-40B4-BE49-F238E27FC236}">
                <a16:creationId xmlns:a16="http://schemas.microsoft.com/office/drawing/2014/main" id="{4023376F-51FB-E1B8-B741-169A9B7D3138}"/>
              </a:ext>
            </a:extLst>
          </p:cNvPr>
          <p:cNvSpPr txBox="1"/>
          <p:nvPr/>
        </p:nvSpPr>
        <p:spPr>
          <a:xfrm>
            <a:off x="6338888" y="6129976"/>
            <a:ext cx="6181724" cy="369332"/>
          </a:xfrm>
          <a:prstGeom prst="rect">
            <a:avLst/>
          </a:prstGeom>
          <a:noFill/>
        </p:spPr>
        <p:txBody>
          <a:bodyPr wrap="square">
            <a:spAutoFit/>
          </a:bodyPr>
          <a:lstStyle/>
          <a:p>
            <a:pPr marL="0" marR="0" algn="just">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18</a:t>
            </a:r>
            <a:r>
              <a:rPr lang="en-US" altLang="zh-CN" sz="1800" b="1" kern="100" dirty="0">
                <a:effectLst/>
                <a:latin typeface="Times New Roman" panose="02020603050405020304" pitchFamily="18" charset="0"/>
                <a:ea typeface="宋体" panose="02010600030101010101" pitchFamily="2" charset="-122"/>
              </a:rPr>
              <a:t>-1</a:t>
            </a:r>
            <a:r>
              <a:rPr lang="zh-CN" altLang="en-US" sz="1800" b="1" kern="100" dirty="0">
                <a:effectLst/>
                <a:latin typeface="Times New Roman" panose="02020603050405020304" pitchFamily="18" charset="0"/>
              </a:rPr>
              <a:t>  </a:t>
            </a:r>
            <a:r>
              <a:rPr lang="zh-CN" altLang="en-US" sz="1800" b="1" kern="100" dirty="0">
                <a:effectLst/>
                <a:latin typeface="宋体" panose="02010600030101010101" pitchFamily="2" charset="-122"/>
                <a:ea typeface="宋体" panose="02010600030101010101" pitchFamily="2" charset="-122"/>
              </a:rPr>
              <a:t>期刊投稿分阶段拒绝概率示意表</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135080625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3" name="矩形 2"/>
          <p:cNvSpPr/>
          <p:nvPr/>
        </p:nvSpPr>
        <p:spPr>
          <a:xfrm>
            <a:off x="-83121" y="714490"/>
            <a:ext cx="516245" cy="4712590"/>
          </a:xfrm>
          <a:prstGeom prst="rect">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r>
              <a:rPr lang="zh-CN" altLang="en-US" sz="2400" b="1" dirty="0">
                <a:latin typeface="华文中宋" panose="02010600040101010101" pitchFamily="2" charset="-122"/>
                <a:ea typeface="华文中宋" panose="02010600040101010101" pitchFamily="2" charset="-122"/>
              </a:rPr>
              <a:t>宏观经济统计分析与写作</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23</a:t>
            </a:fld>
            <a:endParaRPr lang="zh-CN" altLang="en-US" sz="2000" dirty="0">
              <a:solidFill>
                <a:schemeClr val="tx1"/>
              </a:solidFill>
            </a:endParaRPr>
          </a:p>
        </p:txBody>
      </p:sp>
      <p:sp>
        <p:nvSpPr>
          <p:cNvPr id="6" name="Rectangle 4"/>
          <p:cNvSpPr>
            <a:spLocks noGrp="1" noChangeArrowheads="1"/>
          </p:cNvSpPr>
          <p:nvPr/>
        </p:nvSpPr>
        <p:spPr>
          <a:xfrm>
            <a:off x="871369" y="856615"/>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三节 学位论文写作要点</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92769" y="2451975"/>
            <a:ext cx="8735060" cy="2387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一、整体流程</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二、写作要点</a:t>
            </a:r>
            <a:br>
              <a:rPr lang="zh-CN" altLang="en-US" sz="3600" b="1" dirty="0">
                <a:solidFill>
                  <a:srgbClr val="0070C0"/>
                </a:solidFill>
                <a:latin typeface="楷体" panose="02010609060101010101" charset="-122"/>
                <a:ea typeface="楷体" panose="02010609060101010101" charset="-122"/>
                <a:sym typeface="+mn-ea"/>
              </a:rPr>
            </a:br>
            <a:r>
              <a:rPr lang="zh-CN" altLang="en-US" sz="3600" b="1" dirty="0">
                <a:solidFill>
                  <a:srgbClr val="0070C0"/>
                </a:solidFill>
                <a:latin typeface="楷体" panose="02010609060101010101" charset="-122"/>
                <a:ea typeface="楷体" panose="02010609060101010101" charset="-122"/>
                <a:sym typeface="+mn-ea"/>
              </a:rPr>
              <a:t>三、异同比较</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09600" y="816425"/>
            <a:ext cx="11287021"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  （一）选题阶段</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612000">
              <a:lnSpc>
                <a:spcPct val="130000"/>
              </a:lnSpc>
            </a:pPr>
            <a:r>
              <a:rPr lang="zh-CN" altLang="en-US" sz="2400" dirty="0">
                <a:latin typeface="华文楷体" panose="02010600040101010101" pitchFamily="2" charset="-122"/>
                <a:ea typeface="华文楷体" panose="02010600040101010101" pitchFamily="2" charset="-122"/>
              </a:rPr>
              <a:t>学位论文写作之前，首先应明确导师，随后按照严格的程序确定选题。</a:t>
            </a:r>
          </a:p>
          <a:p>
            <a:pPr indent="612000">
              <a:lnSpc>
                <a:spcPct val="130000"/>
              </a:lnSpc>
            </a:pPr>
            <a:r>
              <a:rPr lang="zh-CN" altLang="en-US" sz="2400" dirty="0">
                <a:latin typeface="华文楷体" panose="02010600040101010101" pitchFamily="2" charset="-122"/>
                <a:ea typeface="华文楷体" panose="02010600040101010101" pitchFamily="2" charset="-122"/>
              </a:rPr>
              <a:t>对于博士和硕士研究生，报考时或入学后即确定导师。故在正式选题评审之前，其已经在导师（或导师组）指导下开展课程学习和预研工作。对本科生而言，在读期间通常没有正式导师，只有少数学校为本科生配备学业导师。本科毕业论文指导教师，通常在最后一学年秋季学期确定。</a:t>
            </a:r>
          </a:p>
          <a:p>
            <a:pPr indent="612000">
              <a:lnSpc>
                <a:spcPct val="130000"/>
              </a:lnSpc>
            </a:pPr>
            <a:r>
              <a:rPr lang="zh-CN" altLang="en-US" sz="2400" dirty="0">
                <a:latin typeface="华文楷体" panose="02010600040101010101" pitchFamily="2" charset="-122"/>
                <a:ea typeface="华文楷体" panose="02010600040101010101" pitchFamily="2" charset="-122"/>
              </a:rPr>
              <a:t>学位论文的初始选题，需要学位申请人与导师沟通确定，既可导师指定，也可由学生提议并征得导师同意。随后，在导师指导下按照学位授予单位要求撰写选题报告。最后，研究生的选题报告需要参加评审，通过后才算完成选题工作；本科毕业论文选题无需另行评审，指导教师同意后，将开题报告（开题任务书）存档即可。</a:t>
            </a:r>
          </a:p>
          <a:p>
            <a:pPr marL="0" indent="252095" algn="just" defTabSz="266700">
              <a:lnSpc>
                <a:spcPct val="150000"/>
              </a:lnSpc>
              <a:spcAft>
                <a:spcPct val="0"/>
              </a:spcAft>
            </a:pPr>
            <a:endPar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endParaRPr>
          </a:p>
        </p:txBody>
      </p:sp>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24</a:t>
            </a:fld>
            <a:endParaRPr lang="zh-CN" altLang="en-US" sz="2000" dirty="0">
              <a:solidFill>
                <a:schemeClr val="tx1"/>
              </a:solidFill>
            </a:endParaRPr>
          </a:p>
        </p:txBody>
      </p:sp>
      <p:sp>
        <p:nvSpPr>
          <p:cNvPr id="9"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一、整体流程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F3530-E7F1-43F3-1E11-E349D35D5171}"/>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F0FAF8AA-4DDE-6295-C435-0CBF54FD0254}"/>
              </a:ext>
            </a:extLst>
          </p:cNvPr>
          <p:cNvSpPr txBox="1"/>
          <p:nvPr/>
        </p:nvSpPr>
        <p:spPr>
          <a:xfrm>
            <a:off x="861591" y="660213"/>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（二）写作阶段</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p:txBody>
      </p:sp>
      <p:sp>
        <p:nvSpPr>
          <p:cNvPr id="13315" name="Rectangle 5">
            <a:extLst>
              <a:ext uri="{FF2B5EF4-FFF2-40B4-BE49-F238E27FC236}">
                <a16:creationId xmlns:a16="http://schemas.microsoft.com/office/drawing/2014/main" id="{E7E6804B-9D81-5E68-12C1-F9B3BDFB1742}"/>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BF765AE-A2EC-189F-2322-70C32686E569}"/>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C2C4DF51-6572-638E-B3AE-9D067D41632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25</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9BE9BE04-0F2E-AE11-F5A3-C10ACFC0F8E2}"/>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一、整体流程</a:t>
            </a:r>
          </a:p>
        </p:txBody>
      </p:sp>
      <p:sp>
        <p:nvSpPr>
          <p:cNvPr id="4" name="文本框 3">
            <a:extLst>
              <a:ext uri="{FF2B5EF4-FFF2-40B4-BE49-F238E27FC236}">
                <a16:creationId xmlns:a16="http://schemas.microsoft.com/office/drawing/2014/main" id="{D79AD008-9B33-E546-56E5-1B54D38E84E5}"/>
              </a:ext>
            </a:extLst>
          </p:cNvPr>
          <p:cNvSpPr txBox="1"/>
          <p:nvPr/>
        </p:nvSpPr>
        <p:spPr>
          <a:xfrm>
            <a:off x="624143" y="1180902"/>
            <a:ext cx="11368955" cy="5339475"/>
          </a:xfrm>
          <a:prstGeom prst="rect">
            <a:avLst/>
          </a:prstGeom>
          <a:noFill/>
        </p:spPr>
        <p:txBody>
          <a:bodyPr wrap="square">
            <a:spAutoFit/>
          </a:bodyPr>
          <a:lstStyle/>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选题报告通过评审，则正式进入论文写作阶段。</a:t>
            </a: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本科毕业论文是对所学知识与技能的综合展示，其明显有别于课程报告或课程论文。对本科毕业论文而言，综合性是核心要求，规范性是基本要求，对创新性则无明确要求。</a:t>
            </a: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硕士论文之外，多数高校对硕士学位申请人的毕业资格有明确要求。发表期刊论文通常为必选项或重要可选项（至少对学术型硕士），可选项还常包括入选指定学术会议的论文。</a:t>
            </a: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博士论文之外，绝大多数高校会对博士毕业资格提出严格要求。具体而言：几乎均以在高级别期刊发表论文为必选项；并将高水平会议论文、主持或参与省部级以上课题、获奖、专利等作为辅助选项；用以证明博士生具有独立科研能力。</a:t>
            </a:r>
          </a:p>
          <a:p>
            <a:pPr marL="0" marR="0" indent="612000" algn="just">
              <a:lnSpc>
                <a:spcPct val="130000"/>
              </a:lnSpc>
              <a:buNone/>
            </a:pPr>
            <a:r>
              <a:rPr lang="zh-CN" altLang="en-US" sz="2400" kern="100" dirty="0">
                <a:effectLst/>
                <a:latin typeface="华文楷体" panose="02010600040101010101" pitchFamily="2" charset="-122"/>
                <a:ea typeface="华文楷体" panose="02010600040101010101" pitchFamily="2" charset="-122"/>
              </a:rPr>
              <a:t>写作阶段的任务是完成学位论文。其内容要点与格式要求，留待下一小节讨论。</a:t>
            </a:r>
          </a:p>
        </p:txBody>
      </p:sp>
    </p:spTree>
    <p:extLst>
      <p:ext uri="{BB962C8B-B14F-4D97-AF65-F5344CB8AC3E}">
        <p14:creationId xmlns:p14="http://schemas.microsoft.com/office/powerpoint/2010/main" val="144726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 calcmode="lin" valueType="num">
                                      <p:cBhvr additive="base">
                                        <p:cTn id="2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E7ADBD-35EB-2F14-3353-653BFFB971C7}"/>
            </a:ext>
          </a:extLst>
        </p:cNvPr>
        <p:cNvGrpSpPr/>
        <p:nvPr/>
      </p:nvGrpSpPr>
      <p:grpSpPr>
        <a:xfrm>
          <a:off x="0" y="0"/>
          <a:ext cx="0" cy="0"/>
          <a:chOff x="0" y="0"/>
          <a:chExt cx="0" cy="0"/>
        </a:xfrm>
      </p:grpSpPr>
      <p:sp>
        <p:nvSpPr>
          <p:cNvPr id="6" name="文本框 5">
            <a:extLst>
              <a:ext uri="{FF2B5EF4-FFF2-40B4-BE49-F238E27FC236}">
                <a16:creationId xmlns:a16="http://schemas.microsoft.com/office/drawing/2014/main" id="{565759C1-0D81-5216-3D5D-7902209D8A7A}"/>
              </a:ext>
            </a:extLst>
          </p:cNvPr>
          <p:cNvSpPr txBox="1"/>
          <p:nvPr/>
        </p:nvSpPr>
        <p:spPr>
          <a:xfrm>
            <a:off x="782851" y="816425"/>
            <a:ext cx="11113770" cy="5584377"/>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sym typeface="+mn-ea"/>
              </a:rPr>
              <a:t>（三）评审阶段</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sym typeface="+mn-ea"/>
            </a:endParaRPr>
          </a:p>
        </p:txBody>
      </p:sp>
      <p:sp>
        <p:nvSpPr>
          <p:cNvPr id="13315" name="Rectangle 5">
            <a:extLst>
              <a:ext uri="{FF2B5EF4-FFF2-40B4-BE49-F238E27FC236}">
                <a16:creationId xmlns:a16="http://schemas.microsoft.com/office/drawing/2014/main" id="{2D204544-8723-C902-E321-B547703EAC79}"/>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B96A9FD-4604-0FF0-CA01-13364EAE6664}"/>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8" name="灯片编号占位符 6">
            <a:extLst>
              <a:ext uri="{FF2B5EF4-FFF2-40B4-BE49-F238E27FC236}">
                <a16:creationId xmlns:a16="http://schemas.microsoft.com/office/drawing/2014/main" id="{8C3F33A6-96FC-B95B-043B-5F085588B12F}"/>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26</a:t>
            </a:fld>
            <a:endParaRPr lang="zh-CN" altLang="en-US" sz="2000" dirty="0">
              <a:solidFill>
                <a:schemeClr val="tx1"/>
              </a:solidFill>
            </a:endParaRPr>
          </a:p>
        </p:txBody>
      </p:sp>
      <p:sp>
        <p:nvSpPr>
          <p:cNvPr id="9" name="Rectangle 4" descr="浅色上对角线">
            <a:extLst>
              <a:ext uri="{FF2B5EF4-FFF2-40B4-BE49-F238E27FC236}">
                <a16:creationId xmlns:a16="http://schemas.microsoft.com/office/drawing/2014/main" id="{CF56DF3F-E159-93E7-84BF-C7B914758A04}"/>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一、整体流程</a:t>
            </a:r>
          </a:p>
        </p:txBody>
      </p:sp>
      <p:sp>
        <p:nvSpPr>
          <p:cNvPr id="4" name="文本框 3">
            <a:extLst>
              <a:ext uri="{FF2B5EF4-FFF2-40B4-BE49-F238E27FC236}">
                <a16:creationId xmlns:a16="http://schemas.microsoft.com/office/drawing/2014/main" id="{76393B73-F38A-69AB-9004-8119291AE566}"/>
              </a:ext>
            </a:extLst>
          </p:cNvPr>
          <p:cNvSpPr txBox="1"/>
          <p:nvPr/>
        </p:nvSpPr>
        <p:spPr>
          <a:xfrm>
            <a:off x="628650" y="1521277"/>
            <a:ext cx="11401425" cy="4832092"/>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学位申请人在导师指导下完成学位论文写作，期间会经历多轮修改。直至导师认为论文质量达到申请学位的要求，方可进入后续评审。</a:t>
            </a:r>
          </a:p>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评审阶段包括三个主要环节：</a:t>
            </a:r>
            <a:r>
              <a:rPr lang="zh-CN" altLang="en-US" sz="2800" b="1" kern="100" dirty="0">
                <a:effectLst/>
                <a:latin typeface="华文楷体" panose="02010600040101010101" pitchFamily="2" charset="-122"/>
                <a:ea typeface="华文楷体" panose="02010600040101010101" pitchFamily="2" charset="-122"/>
              </a:rPr>
              <a:t>预答辩，外审，正式答辩</a:t>
            </a:r>
            <a:r>
              <a:rPr lang="zh-CN" altLang="en-US" sz="2400" kern="100" dirty="0">
                <a:effectLst/>
                <a:latin typeface="华文楷体" panose="02010600040101010101" pitchFamily="2" charset="-122"/>
                <a:ea typeface="华文楷体" panose="02010600040101010101" pitchFamily="2" charset="-122"/>
              </a:rPr>
              <a:t>。</a:t>
            </a:r>
            <a:endParaRPr lang="en-US" altLang="zh-CN" sz="2400" kern="100" dirty="0">
              <a:effectLst/>
              <a:latin typeface="华文楷体" panose="02010600040101010101" pitchFamily="2" charset="-122"/>
              <a:ea typeface="华文楷体" panose="02010600040101010101" pitchFamily="2" charset="-122"/>
            </a:endParaRPr>
          </a:p>
          <a:p>
            <a:pPr indent="612000" algn="just">
              <a:lnSpc>
                <a:spcPct val="150000"/>
              </a:lnSpc>
            </a:pPr>
            <a:r>
              <a:rPr lang="zh-CN" altLang="en-US" sz="2400" dirty="0">
                <a:latin typeface="华文楷体" panose="02010600040101010101" pitchFamily="2" charset="-122"/>
                <a:ea typeface="华文楷体" panose="02010600040101010101" pitchFamily="2" charset="-122"/>
              </a:rPr>
              <a:t>学位论文评审的每个阶段都要根据专家意见进行修改。其复杂性与严格度相比期刊审改流程，也不遑多让。近年来，为确保学位论文质量，教育部和地方教育主管部门每年抽取特定比例（博士约</a:t>
            </a:r>
            <a:r>
              <a:rPr lang="en-US" altLang="zh-CN" sz="2400" dirty="0">
                <a:latin typeface="华文楷体" panose="02010600040101010101" pitchFamily="2" charset="-122"/>
                <a:ea typeface="华文楷体" panose="02010600040101010101" pitchFamily="2" charset="-122"/>
              </a:rPr>
              <a:t>10%</a:t>
            </a:r>
            <a:r>
              <a:rPr lang="zh-CN" altLang="en-US" sz="2400" dirty="0">
                <a:latin typeface="华文楷体" panose="02010600040101010101" pitchFamily="2" charset="-122"/>
                <a:ea typeface="华文楷体" panose="02010600040101010101" pitchFamily="2" charset="-122"/>
              </a:rPr>
              <a:t>，硕士约</a:t>
            </a:r>
            <a:r>
              <a:rPr lang="en-US" altLang="zh-CN" sz="2400" dirty="0">
                <a:latin typeface="华文楷体" panose="02010600040101010101" pitchFamily="2" charset="-122"/>
                <a:ea typeface="华文楷体" panose="02010600040101010101" pitchFamily="2" charset="-122"/>
              </a:rPr>
              <a:t>5%</a:t>
            </a:r>
            <a:r>
              <a:rPr lang="zh-CN" altLang="en-US" sz="2400" dirty="0">
                <a:latin typeface="华文楷体" panose="02010600040101010101" pitchFamily="2" charset="-122"/>
                <a:ea typeface="华文楷体" panose="02010600040101010101" pitchFamily="2" charset="-122"/>
              </a:rPr>
              <a:t>，本科约</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）已通过答辩获得学位的论文，进行事后质量检查。博士硕士学位论文抽检，重点考察研究生创新性和科研能力。本科毕业论文抽检，重点考察本科生基本学术规范和基本学术素养。</a:t>
            </a:r>
          </a:p>
          <a:p>
            <a:pPr marL="0" marR="0" algn="just">
              <a:buNone/>
            </a:pPr>
            <a:endParaRPr lang="zh-CN" altLang="en-US" sz="1400" kern="100" dirty="0">
              <a:effectLst/>
              <a:latin typeface="Times New Roman" panose="02020603050405020304" pitchFamily="18" charset="0"/>
            </a:endParaRPr>
          </a:p>
        </p:txBody>
      </p:sp>
    </p:spTree>
    <p:extLst>
      <p:ext uri="{BB962C8B-B14F-4D97-AF65-F5344CB8AC3E}">
        <p14:creationId xmlns:p14="http://schemas.microsoft.com/office/powerpoint/2010/main" val="102877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77796" y="531382"/>
            <a:ext cx="3724275" cy="663949"/>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（一）选题报告</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27</a:t>
            </a:fld>
            <a:endParaRPr lang="zh-CN" altLang="en-US" sz="2000" dirty="0">
              <a:solidFill>
                <a:schemeClr val="tx1"/>
              </a:solidFill>
            </a:endParaRPr>
          </a:p>
        </p:txBody>
      </p:sp>
      <p:sp>
        <p:nvSpPr>
          <p:cNvPr id="8" name="Rectangle 4" descr="浅色上对角线"/>
          <p:cNvSpPr>
            <a:spLocks noChangeArrowheads="1"/>
          </p:cNvSpPr>
          <p:nvPr/>
        </p:nvSpPr>
        <p:spPr bwMode="auto">
          <a:xfrm>
            <a:off x="747291" y="1100"/>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B90AABD9-F824-7436-8923-217FC3FFC778}"/>
              </a:ext>
            </a:extLst>
          </p:cNvPr>
          <p:cNvSpPr txBox="1"/>
          <p:nvPr/>
        </p:nvSpPr>
        <p:spPr>
          <a:xfrm>
            <a:off x="747291" y="1060869"/>
            <a:ext cx="11329988" cy="5579541"/>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学位论文写作有很强的规划性，其选题必须满足明确的约束条件，并遵循规范的流程。学位论文选题，首先要考虑专业契合度，必须充分体现所学专业的知识领域和培养目标。同时，选题要兼顾社会关注（现实热点）和学界关注（理论热点），以凸显研究意义与价值。最后，选题还要考虑个人兴趣（研究意愿）与支撑条件（研究能力），以证明其可行性。</a:t>
            </a:r>
          </a:p>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选题报告是选题阶段的中间成果。其不仅用于评判学位申请人对拟定选题的认知深度，还构成学位论文第一章“绪论”的内容主体。选题报告的主要内容包括选题背景、选题意义、文献综述、研究目标、研究思路、研究方法、结构安排、重点难点、创新点等。至少就博士学位论文选题报告而言，其在形式、内容及难度上与课题申请书都较为接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361FD2-5FD7-A4D0-DE66-EE6A82EF2FF5}"/>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D9F3D1D-F1CD-AA1D-F8D3-61F1D2B32B46}"/>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F3BCC8AE-A3F9-DAC5-E8E9-F3F022546589}"/>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D21AE58-8610-AD3B-E8EB-829C508F7AF0}"/>
              </a:ext>
            </a:extLst>
          </p:cNvPr>
          <p:cNvSpPr txBox="1"/>
          <p:nvPr/>
        </p:nvSpPr>
        <p:spPr>
          <a:xfrm>
            <a:off x="861590" y="613410"/>
            <a:ext cx="10959818" cy="1286550"/>
          </a:xfrm>
          <a:prstGeom prst="rect">
            <a:avLst/>
          </a:prstGeom>
        </p:spPr>
        <p:txBody>
          <a:bodyPr wrap="square">
            <a:noAutofit/>
          </a:bodyPr>
          <a:lstStyle/>
          <a:p>
            <a:pPr marL="0" indent="252095" algn="just" defTabSz="266700">
              <a:lnSpc>
                <a:spcPct val="150000"/>
              </a:lnSpc>
              <a:spcAft>
                <a:spcPct val="0"/>
              </a:spcAft>
            </a:pP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（二）内容安排</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Aft>
                <a:spcPct val="0"/>
              </a:spcAft>
            </a:pPr>
            <a:r>
              <a:rPr lang="zh-CN" altLang="en-US" sz="2400" dirty="0">
                <a:latin typeface="华文楷体" panose="02010600040101010101" pitchFamily="2" charset="-122"/>
                <a:ea typeface="华文楷体" panose="02010600040101010101" pitchFamily="2" charset="-122"/>
              </a:rPr>
              <a:t> 学位论文的结构与内容与期刊论文大同小异。下面依次讨论各部分内容的要点。</a:t>
            </a:r>
          </a:p>
          <a:p>
            <a:pPr marL="0" indent="252095" algn="just" defTabSz="266700">
              <a:lnSpc>
                <a:spcPct val="150000"/>
              </a:lnSpc>
              <a:spcAft>
                <a:spcPct val="0"/>
              </a:spcAft>
            </a:pP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33D08370-E95A-5DF9-DB9F-4B709B25051B}"/>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28</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25304806-E5FD-359C-BA69-FE178AC2CEC8}"/>
              </a:ext>
            </a:extLst>
          </p:cNvPr>
          <p:cNvSpPr>
            <a:spLocks noChangeArrowheads="1"/>
          </p:cNvSpPr>
          <p:nvPr/>
        </p:nvSpPr>
        <p:spPr bwMode="auto">
          <a:xfrm>
            <a:off x="828712" y="74818"/>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72BB2AA2-B09B-ED81-25A6-AFC251E8A03E}"/>
              </a:ext>
            </a:extLst>
          </p:cNvPr>
          <p:cNvSpPr txBox="1"/>
          <p:nvPr/>
        </p:nvSpPr>
        <p:spPr>
          <a:xfrm>
            <a:off x="1237511" y="1788099"/>
            <a:ext cx="6172200"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1.</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文献综述</a:t>
            </a:r>
            <a:endParaRPr lang="zh-CN" altLang="en-US" sz="2200" dirty="0">
              <a:latin typeface="华文楷体" panose="02010600040101010101" pitchFamily="2" charset="-122"/>
              <a:ea typeface="华文楷体" panose="02010600040101010101" pitchFamily="2" charset="-122"/>
            </a:endParaRPr>
          </a:p>
        </p:txBody>
      </p:sp>
      <p:sp>
        <p:nvSpPr>
          <p:cNvPr id="12" name="文本框 11">
            <a:extLst>
              <a:ext uri="{FF2B5EF4-FFF2-40B4-BE49-F238E27FC236}">
                <a16:creationId xmlns:a16="http://schemas.microsoft.com/office/drawing/2014/main" id="{D73B34A7-86F5-FDE3-E76F-3BBE42C34F69}"/>
              </a:ext>
            </a:extLst>
          </p:cNvPr>
          <p:cNvSpPr txBox="1"/>
          <p:nvPr/>
        </p:nvSpPr>
        <p:spPr>
          <a:xfrm>
            <a:off x="601012" y="2218986"/>
            <a:ext cx="11220396" cy="4154984"/>
          </a:xfrm>
          <a:prstGeom prst="rect">
            <a:avLst/>
          </a:prstGeom>
          <a:noFill/>
        </p:spPr>
        <p:txBody>
          <a:bodyPr wrap="square" rtlCol="0">
            <a:spAutoFit/>
          </a:bodyPr>
          <a:lstStyle/>
          <a:p>
            <a:pPr indent="612000"/>
            <a:r>
              <a:rPr lang="zh-CN" altLang="en-US" sz="2400" dirty="0">
                <a:latin typeface="华文楷体" panose="02010600040101010101" pitchFamily="2" charset="-122"/>
                <a:ea typeface="华文楷体" panose="02010600040101010101" pitchFamily="2" charset="-122"/>
              </a:rPr>
              <a:t>学位论文是学术论文的重要分支，其必须包含严格且充分的文献综述。本科毕业论文的综述可单设一节，也可与引言合并，文献量通常为</a:t>
            </a:r>
            <a:r>
              <a:rPr lang="en-US" altLang="zh-CN" sz="2400" dirty="0">
                <a:latin typeface="华文楷体" panose="02010600040101010101" pitchFamily="2" charset="-122"/>
                <a:ea typeface="华文楷体" panose="02010600040101010101" pitchFamily="2" charset="-122"/>
              </a:rPr>
              <a:t>10-20</a:t>
            </a:r>
            <a:r>
              <a:rPr lang="zh-CN" altLang="en-US" sz="2400" dirty="0">
                <a:latin typeface="华文楷体" panose="02010600040101010101" pitchFamily="2" charset="-122"/>
                <a:ea typeface="华文楷体" panose="02010600040101010101" pitchFamily="2" charset="-122"/>
              </a:rPr>
              <a:t>篇。硕士论文的文献综述应在第一章内单设一节，按研究主题各分支以若干小节展开，文献量通常</a:t>
            </a:r>
            <a:r>
              <a:rPr lang="en-US" altLang="zh-CN" sz="2400" dirty="0">
                <a:latin typeface="华文楷体" panose="02010600040101010101" pitchFamily="2" charset="-122"/>
                <a:ea typeface="华文楷体" panose="02010600040101010101" pitchFamily="2" charset="-122"/>
              </a:rPr>
              <a:t>30-60</a:t>
            </a:r>
            <a:r>
              <a:rPr lang="zh-CN" altLang="en-US" sz="2400" dirty="0">
                <a:latin typeface="华文楷体" panose="02010600040101010101" pitchFamily="2" charset="-122"/>
                <a:ea typeface="华文楷体" panose="02010600040101010101" pitchFamily="2" charset="-122"/>
              </a:rPr>
              <a:t>篇。博士论文引用文献常在</a:t>
            </a:r>
            <a:r>
              <a:rPr lang="en-US" altLang="zh-CN" sz="2400" dirty="0">
                <a:latin typeface="华文楷体" panose="02010600040101010101" pitchFamily="2" charset="-122"/>
                <a:ea typeface="华文楷体" panose="02010600040101010101" pitchFamily="2" charset="-122"/>
              </a:rPr>
              <a:t>100</a:t>
            </a:r>
            <a:r>
              <a:rPr lang="zh-CN" altLang="en-US" sz="2400" dirty="0">
                <a:latin typeface="华文楷体" panose="02010600040101010101" pitchFamily="2" charset="-122"/>
                <a:ea typeface="华文楷体" panose="02010600040101010101" pitchFamily="2" charset="-122"/>
              </a:rPr>
              <a:t>篇以上，文献综述大多在第一章专设一节。</a:t>
            </a:r>
            <a:endParaRPr lang="en-US" altLang="zh-CN" sz="2400" dirty="0">
              <a:latin typeface="华文楷体" panose="02010600040101010101" pitchFamily="2" charset="-122"/>
              <a:ea typeface="华文楷体" panose="02010600040101010101" pitchFamily="2" charset="-122"/>
            </a:endParaRPr>
          </a:p>
          <a:p>
            <a:pPr indent="612000"/>
            <a:r>
              <a:rPr lang="zh-CN" altLang="en-US" sz="2400" dirty="0">
                <a:latin typeface="华文楷体" panose="02010600040101010101" pitchFamily="2" charset="-122"/>
                <a:ea typeface="华文楷体" panose="02010600040101010101" pitchFamily="2" charset="-122"/>
              </a:rPr>
              <a:t>文献取舍，有两点需要注意。一方面，要包含足够的文献，充分交代研究领域的既有进展，并明确自身研究的起点和创新。另一方面，要精选重要的文献，面对庞杂文献必须有效取舍，根据研究主题分门别类精选最具代表性者。</a:t>
            </a:r>
          </a:p>
          <a:p>
            <a:pPr indent="612000"/>
            <a:r>
              <a:rPr lang="zh-CN" altLang="en-US" sz="2400" dirty="0">
                <a:latin typeface="华文楷体" panose="02010600040101010101" pitchFamily="2" charset="-122"/>
                <a:ea typeface="华文楷体" panose="02010600040101010101" pitchFamily="2" charset="-122"/>
              </a:rPr>
              <a:t>综述的基础为综合，但落脚点则是述评。在综述最后，应单独辟出一小节（或一两段）明确给出自身的认识与见解。这不仅是对文献梳理的提炼，更是搭建由既有文献转向自身研究的跳板。应该先阐明已有研究的进展与缺失、共识与分歧，随后针对上述缺失与分歧（或至少其一部分）提出拟做扩充与改进之处。</a:t>
            </a:r>
            <a:endParaRPr lang="zh-CN" altLang="en-US" dirty="0"/>
          </a:p>
        </p:txBody>
      </p:sp>
    </p:spTree>
    <p:extLst>
      <p:ext uri="{BB962C8B-B14F-4D97-AF65-F5344CB8AC3E}">
        <p14:creationId xmlns:p14="http://schemas.microsoft.com/office/powerpoint/2010/main" val="274968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 calcmode="lin" valueType="num">
                                      <p:cBhvr additive="base">
                                        <p:cTn id="11"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anim calcmode="lin" valueType="num">
                                      <p:cBhvr additive="base">
                                        <p:cTn id="15"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1817488"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4" name="标题 53"/>
          <p:cNvSpPr>
            <a:spLocks noGrp="1"/>
          </p:cNvSpPr>
          <p:nvPr>
            <p:ph type="ctrTitle"/>
          </p:nvPr>
        </p:nvSpPr>
        <p:spPr/>
        <p:txBody>
          <a:bodyPr/>
          <a:lstStyle/>
          <a:p>
            <a:endParaRPr lang="zh-CN" altLang="en-US"/>
          </a:p>
        </p:txBody>
      </p:sp>
      <p:pic>
        <p:nvPicPr>
          <p:cNvPr id="55" name="图片 54" descr="微信图片_2025-08-21_135334_841"/>
          <p:cNvPicPr>
            <a:picLocks noChangeAspect="1"/>
          </p:cNvPicPr>
          <p:nvPr/>
        </p:nvPicPr>
        <p:blipFill>
          <a:blip r:embed="rId2"/>
          <a:stretch>
            <a:fillRect/>
          </a:stretch>
        </p:blipFill>
        <p:spPr>
          <a:xfrm>
            <a:off x="500438" y="-78039"/>
            <a:ext cx="11691562" cy="6681355"/>
          </a:xfrm>
          <a:prstGeom prst="rect">
            <a:avLst/>
          </a:prstGeom>
        </p:spPr>
      </p:pic>
      <p:sp>
        <p:nvSpPr>
          <p:cNvPr id="4098" name="Rectangle 4"/>
          <p:cNvSpPr>
            <a:spLocks noGrp="1" noChangeArrowheads="1"/>
          </p:cNvSpPr>
          <p:nvPr/>
        </p:nvSpPr>
        <p:spPr>
          <a:xfrm>
            <a:off x="337969" y="856749"/>
            <a:ext cx="10825227"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fontAlgn="auto">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第一节 </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学术论文写作概述</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4"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2</a:t>
            </a:fld>
            <a:endParaRPr lang="zh-CN" altLang="en-US" sz="2000" dirty="0">
              <a:solidFill>
                <a:schemeClr val="tx1"/>
              </a:solidFill>
            </a:endParaRPr>
          </a:p>
        </p:txBody>
      </p:sp>
      <p:sp>
        <p:nvSpPr>
          <p:cNvPr id="5" name="Rectangle 9"/>
          <p:cNvSpPr txBox="1">
            <a:spLocks noChangeArrowheads="1"/>
          </p:cNvSpPr>
          <p:nvPr/>
        </p:nvSpPr>
        <p:spPr>
          <a:xfrm>
            <a:off x="1978689" y="2283912"/>
            <a:ext cx="8735060" cy="3480301"/>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一、科研文本分类概览</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r>
              <a:rPr lang="zh-CN" altLang="en-US" sz="3600" b="1" dirty="0">
                <a:solidFill>
                  <a:srgbClr val="0070C0"/>
                </a:solidFill>
                <a:latin typeface="楷体" panose="02010609060101010101" charset="-122"/>
                <a:ea typeface="楷体" panose="02010609060101010101" charset="-122"/>
                <a:sym typeface="+mn-ea"/>
              </a:rPr>
              <a:t>二、学术论文结构与要件</a:t>
            </a:r>
            <a:endParaRPr lang="en-US" altLang="zh-CN" sz="3600" b="1" dirty="0">
              <a:solidFill>
                <a:srgbClr val="0070C0"/>
              </a:solidFill>
              <a:latin typeface="楷体" panose="02010609060101010101" charset="-122"/>
              <a:ea typeface="楷体" panose="02010609060101010101" charset="-122"/>
              <a:sym typeface="+mn-ea"/>
            </a:endParaRPr>
          </a:p>
          <a:p>
            <a:pPr algn="l">
              <a:lnSpc>
                <a:spcPct val="150000"/>
              </a:lnSpc>
            </a:pPr>
            <a:endParaRPr lang="zh-CN" altLang="en-US" sz="3600" b="1" dirty="0">
              <a:solidFill>
                <a:srgbClr val="0070C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68A21-322B-CFC5-DC10-0C7705908253}"/>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D2EBF6B6-DC69-E43F-963A-5EF0BCDF72B8}"/>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19428E9F-30A3-2B97-B99F-53C9306D9308}"/>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42FBBA4-682C-B40E-9A8C-33AB9FC603B1}"/>
              </a:ext>
            </a:extLst>
          </p:cNvPr>
          <p:cNvSpPr txBox="1"/>
          <p:nvPr/>
        </p:nvSpPr>
        <p:spPr>
          <a:xfrm>
            <a:off x="716175" y="677367"/>
            <a:ext cx="10518141" cy="685165"/>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（二）内容安排</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31204B70-A53E-E0F6-0B94-655072B6BA9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29</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23396622-4A12-CB56-EDD9-2F0018D553D2}"/>
              </a:ext>
            </a:extLst>
          </p:cNvPr>
          <p:cNvSpPr>
            <a:spLocks noChangeArrowheads="1"/>
          </p:cNvSpPr>
          <p:nvPr/>
        </p:nvSpPr>
        <p:spPr bwMode="auto">
          <a:xfrm>
            <a:off x="836929" y="71071"/>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5" name="文本框 4">
            <a:extLst>
              <a:ext uri="{FF2B5EF4-FFF2-40B4-BE49-F238E27FC236}">
                <a16:creationId xmlns:a16="http://schemas.microsoft.com/office/drawing/2014/main" id="{2C37F37D-7E17-C4EC-829A-A04F998B858F}"/>
              </a:ext>
            </a:extLst>
          </p:cNvPr>
          <p:cNvSpPr txBox="1"/>
          <p:nvPr/>
        </p:nvSpPr>
        <p:spPr>
          <a:xfrm>
            <a:off x="1237511" y="1380784"/>
            <a:ext cx="6172200"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2.</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理论框架</a:t>
            </a:r>
            <a:endParaRPr lang="zh-CN" altLang="en-US" sz="2200" dirty="0">
              <a:latin typeface="华文楷体" panose="02010600040101010101" pitchFamily="2" charset="-122"/>
              <a:ea typeface="华文楷体" panose="02010600040101010101" pitchFamily="2" charset="-122"/>
            </a:endParaRPr>
          </a:p>
        </p:txBody>
      </p:sp>
      <p:sp>
        <p:nvSpPr>
          <p:cNvPr id="12" name="文本框 11">
            <a:extLst>
              <a:ext uri="{FF2B5EF4-FFF2-40B4-BE49-F238E27FC236}">
                <a16:creationId xmlns:a16="http://schemas.microsoft.com/office/drawing/2014/main" id="{01DDB6F0-7472-1371-BA34-867C3DF71873}"/>
              </a:ext>
            </a:extLst>
          </p:cNvPr>
          <p:cNvSpPr txBox="1"/>
          <p:nvPr/>
        </p:nvSpPr>
        <p:spPr>
          <a:xfrm>
            <a:off x="523838" y="1804352"/>
            <a:ext cx="11569566" cy="4154984"/>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纯理论探讨的论文，既可专用逻辑思辨与文字陈述，也可诉诸数理模型与公式推演，但本课程志不在此。宏观经济统计分析，要以经济学理论为指导和依托，缺乏理论支撑的实证论文难有深度。论文的理论分析框架，应服务于研究目的和量化分析需要。通过理论探讨，可揭示研究问题中的变量关系和机制机理，提供有待检验的理论假说，并为后续的统计与计量分析奠定基础。</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对统计类专业学生，相比数据分析，经济理论通常是一个明显弱项。博士与硕士学位论文的理论框架一般应单设一章，本科毕业论文可根据实际适当降低要求。本部分的核心任务是：界定研究包含的核心变量；厘清与此密切相关的各种理论之间的内在关联，明确各自的适用边界和相对优势，从中选取一种或几种用作研究基础；最好能根据自身需要，对既有理论进行调整与改造，搭建专属的理论分析框架；最后通过理论分析，明确提出一组待检验的理论假说，作为后续经验分析的统领。</a:t>
            </a:r>
          </a:p>
        </p:txBody>
      </p:sp>
    </p:spTree>
    <p:extLst>
      <p:ext uri="{BB962C8B-B14F-4D97-AF65-F5344CB8AC3E}">
        <p14:creationId xmlns:p14="http://schemas.microsoft.com/office/powerpoint/2010/main" val="73410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 calcmode="lin" valueType="num">
                                      <p:cBhvr additive="base">
                                        <p:cTn id="11"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23CB08-C30F-5C37-98B7-40C475768AD8}"/>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0ABD12C-3155-F94E-E403-6154D131C98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09EF6A9C-9BFC-4E53-337A-19315E4F5966}"/>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C4B7A04C-BBF1-27EF-37E7-98E0531EAC86}"/>
              </a:ext>
            </a:extLst>
          </p:cNvPr>
          <p:cNvSpPr txBox="1"/>
          <p:nvPr/>
        </p:nvSpPr>
        <p:spPr>
          <a:xfrm>
            <a:off x="702644" y="628264"/>
            <a:ext cx="9753062" cy="663949"/>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（二）内容安排</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DCE05C73-93EF-8AD2-3C85-F798E21FFB7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30</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8A2E9295-F5AA-0B55-7E20-A47AA1B0191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9" name="文本框 8">
            <a:extLst>
              <a:ext uri="{FF2B5EF4-FFF2-40B4-BE49-F238E27FC236}">
                <a16:creationId xmlns:a16="http://schemas.microsoft.com/office/drawing/2014/main" id="{966DBB54-183F-EA0A-B0FF-28FF31CCC131}"/>
              </a:ext>
            </a:extLst>
          </p:cNvPr>
          <p:cNvSpPr txBox="1"/>
          <p:nvPr/>
        </p:nvSpPr>
        <p:spPr>
          <a:xfrm>
            <a:off x="1237511" y="1292213"/>
            <a:ext cx="6172200"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方法选择</a:t>
            </a:r>
            <a:endParaRPr lang="zh-CN" altLang="en-US" sz="2200" dirty="0">
              <a:latin typeface="华文楷体" panose="02010600040101010101" pitchFamily="2" charset="-122"/>
              <a:ea typeface="华文楷体" panose="02010600040101010101" pitchFamily="2" charset="-122"/>
            </a:endParaRPr>
          </a:p>
        </p:txBody>
      </p:sp>
      <p:sp>
        <p:nvSpPr>
          <p:cNvPr id="4" name="文本框 3">
            <a:extLst>
              <a:ext uri="{FF2B5EF4-FFF2-40B4-BE49-F238E27FC236}">
                <a16:creationId xmlns:a16="http://schemas.microsoft.com/office/drawing/2014/main" id="{B51C912E-5C3D-6DFD-CAA1-A34FC1263505}"/>
              </a:ext>
            </a:extLst>
          </p:cNvPr>
          <p:cNvSpPr txBox="1"/>
          <p:nvPr/>
        </p:nvSpPr>
        <p:spPr>
          <a:xfrm>
            <a:off x="702644" y="1692726"/>
            <a:ext cx="11489356" cy="1569660"/>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理论框架用于界定变量之间的关系，后续实证分析还需选择适宜方法。分析工具和研究方法的选择具有开放性，应根据研究任务灵活选择。每种方法都有其适用边界和相对优缺点，并不存在先验的最优方法。因此，关键是选择最符合研究需要的方法与工具。</a:t>
            </a:r>
          </a:p>
        </p:txBody>
      </p:sp>
      <p:sp>
        <p:nvSpPr>
          <p:cNvPr id="10" name="文本框 9">
            <a:extLst>
              <a:ext uri="{FF2B5EF4-FFF2-40B4-BE49-F238E27FC236}">
                <a16:creationId xmlns:a16="http://schemas.microsoft.com/office/drawing/2014/main" id="{9524D017-5C9F-FEDB-1ED1-CF3F77D3E9DE}"/>
              </a:ext>
            </a:extLst>
          </p:cNvPr>
          <p:cNvSpPr txBox="1"/>
          <p:nvPr/>
        </p:nvSpPr>
        <p:spPr>
          <a:xfrm>
            <a:off x="1237511" y="3124708"/>
            <a:ext cx="6172200"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4.</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量化分析</a:t>
            </a:r>
            <a:endParaRPr lang="zh-CN" altLang="en-US" sz="2200" dirty="0">
              <a:latin typeface="华文楷体" panose="02010600040101010101" pitchFamily="2" charset="-122"/>
              <a:ea typeface="华文楷体" panose="02010600040101010101" pitchFamily="2" charset="-122"/>
            </a:endParaRPr>
          </a:p>
        </p:txBody>
      </p:sp>
      <p:sp>
        <p:nvSpPr>
          <p:cNvPr id="12" name="文本框 11">
            <a:extLst>
              <a:ext uri="{FF2B5EF4-FFF2-40B4-BE49-F238E27FC236}">
                <a16:creationId xmlns:a16="http://schemas.microsoft.com/office/drawing/2014/main" id="{8D461499-CC16-01C3-0DD6-D8F4A2B9DD23}"/>
              </a:ext>
            </a:extLst>
          </p:cNvPr>
          <p:cNvSpPr txBox="1"/>
          <p:nvPr/>
        </p:nvSpPr>
        <p:spPr>
          <a:xfrm>
            <a:off x="634528" y="3498422"/>
            <a:ext cx="11348185" cy="3046988"/>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宏观经济统计研究，内在要求做量化分析，并将其作为论文的主体。为充分满足研究需要，量化分析往往将多种方法结合互补，并多层次递进展开。各类分析并行不悖，共同支撑研究需要。</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首先是变量的统计测度。很多研究涉及缺乏官方数据的重要变量，需要设法估算或构造。数据估算方面，往往是单一经济概念生成的变量。数据构造方面有两类情形：一是理论研究构造的分析指标，二是复杂概念的统计测度</a:t>
            </a:r>
          </a:p>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其次是统计与计量分析。一是基础的描述统计分析，二是针对变量关系的深入量化分析。</a:t>
            </a:r>
          </a:p>
        </p:txBody>
      </p:sp>
    </p:spTree>
    <p:extLst>
      <p:ext uri="{BB962C8B-B14F-4D97-AF65-F5344CB8AC3E}">
        <p14:creationId xmlns:p14="http://schemas.microsoft.com/office/powerpoint/2010/main" val="2639614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additive="base">
                                        <p:cTn id="1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 calcmode="lin" valueType="num">
                                      <p:cBhvr additive="base">
                                        <p:cTn id="17"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xEl>
                                              <p:pRg st="2" end="2"/>
                                            </p:txEl>
                                          </p:spTgt>
                                        </p:tgtEl>
                                        <p:attrNameLst>
                                          <p:attrName>style.visibility</p:attrName>
                                        </p:attrNameLst>
                                      </p:cBhvr>
                                      <p:to>
                                        <p:strVal val="visible"/>
                                      </p:to>
                                    </p:set>
                                    <p:anim calcmode="lin" valueType="num">
                                      <p:cBhvr additive="base">
                                        <p:cTn id="21"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D30AE-861B-50FE-EA05-00C1FC8E24C6}"/>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346DD1FE-79C1-A505-4295-56EA4C9885CF}"/>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7B85C619-AF8A-9703-D13B-81DFC1BF66F2}"/>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2D724EB9-689D-0FD2-F775-91145E22F330}"/>
              </a:ext>
            </a:extLst>
          </p:cNvPr>
          <p:cNvSpPr txBox="1"/>
          <p:nvPr/>
        </p:nvSpPr>
        <p:spPr>
          <a:xfrm>
            <a:off x="861590" y="771525"/>
            <a:ext cx="10518141"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（二）内容安排</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55E57FB0-10E6-E2B3-C5B6-3DDF5F0BDDF2}"/>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31</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B8B8C861-181B-E49C-3760-5B5F3ABF0E3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11" name="文本框 10">
            <a:extLst>
              <a:ext uri="{FF2B5EF4-FFF2-40B4-BE49-F238E27FC236}">
                <a16:creationId xmlns:a16="http://schemas.microsoft.com/office/drawing/2014/main" id="{1B23B361-7AC2-5E54-0A7A-A991E78D7197}"/>
              </a:ext>
            </a:extLst>
          </p:cNvPr>
          <p:cNvSpPr txBox="1"/>
          <p:nvPr/>
        </p:nvSpPr>
        <p:spPr>
          <a:xfrm>
            <a:off x="1457855" y="1532332"/>
            <a:ext cx="6172200"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5.</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结论建议</a:t>
            </a:r>
            <a:endParaRPr lang="zh-CN" altLang="en-US" sz="2200" dirty="0">
              <a:latin typeface="华文楷体" panose="02010600040101010101" pitchFamily="2" charset="-122"/>
              <a:ea typeface="华文楷体" panose="02010600040101010101" pitchFamily="2" charset="-122"/>
            </a:endParaRPr>
          </a:p>
        </p:txBody>
      </p:sp>
      <p:sp>
        <p:nvSpPr>
          <p:cNvPr id="12" name="文本框 11">
            <a:extLst>
              <a:ext uri="{FF2B5EF4-FFF2-40B4-BE49-F238E27FC236}">
                <a16:creationId xmlns:a16="http://schemas.microsoft.com/office/drawing/2014/main" id="{5CA71EA4-DCE4-0463-3F35-02EF8073BB27}"/>
              </a:ext>
            </a:extLst>
          </p:cNvPr>
          <p:cNvSpPr txBox="1"/>
          <p:nvPr/>
        </p:nvSpPr>
        <p:spPr>
          <a:xfrm>
            <a:off x="795834" y="1987389"/>
            <a:ext cx="11025574" cy="3917547"/>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论文最后，必须整合提炼各章研究发现和认识，形成结论。结论绝非简单汇总，需要对全文结果进行提纯和升华，务求言简意赅和言必有据。建议部分必须基于研究结论形成，针对该研究主题的潜在关切者，给出改进方式与对策路径。其贵在切实可行，最忌宽泛空洞，还要避免缺乏结论支撑的“正确但无据”的建议。此外，文末还可对进一步研究进行展望，指明在获得更好条件（数据或方法）时可以完善之处，形成与后续研究的连接。如果说文献综述重在承前，研究展望则力图启后。</a:t>
            </a:r>
          </a:p>
        </p:txBody>
      </p:sp>
    </p:spTree>
    <p:extLst>
      <p:ext uri="{BB962C8B-B14F-4D97-AF65-F5344CB8AC3E}">
        <p14:creationId xmlns:p14="http://schemas.microsoft.com/office/powerpoint/2010/main" val="134913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57722-06DF-E80B-E38C-590D91A3349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AD32C2F-937E-9612-F8EC-DBAC118BE61E}"/>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98C9BD4B-FF2A-BC31-9BD6-9FB23C2DFF0C}"/>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BE7578E0-728F-E22E-6C8C-1CF71C30ABA2}"/>
              </a:ext>
            </a:extLst>
          </p:cNvPr>
          <p:cNvSpPr txBox="1"/>
          <p:nvPr/>
        </p:nvSpPr>
        <p:spPr>
          <a:xfrm>
            <a:off x="861591" y="635940"/>
            <a:ext cx="4379494" cy="685165"/>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（三）格式规范</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53A29438-0F07-D345-70E8-9A76501801B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32</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69A66858-D3F0-C438-6329-8BF01C3AC930}"/>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9A759DC1-E63E-BB82-2996-61DF597A0E15}"/>
              </a:ext>
            </a:extLst>
          </p:cNvPr>
          <p:cNvSpPr txBox="1"/>
          <p:nvPr/>
        </p:nvSpPr>
        <p:spPr>
          <a:xfrm>
            <a:off x="1393258" y="1341278"/>
            <a:ext cx="6174606"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1.</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一般要求</a:t>
            </a:r>
            <a:endParaRPr lang="zh-CN" altLang="en-US" sz="2200" dirty="0">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BD755813-86EC-4F20-E05D-A9D4D5A51197}"/>
              </a:ext>
            </a:extLst>
          </p:cNvPr>
          <p:cNvSpPr txBox="1"/>
          <p:nvPr/>
        </p:nvSpPr>
        <p:spPr>
          <a:xfrm>
            <a:off x="747562" y="1772165"/>
            <a:ext cx="11444438" cy="1569660"/>
          </a:xfrm>
          <a:prstGeom prst="rect">
            <a:avLst/>
          </a:prstGeom>
          <a:noFill/>
        </p:spPr>
        <p:txBody>
          <a:bodyPr wrap="square">
            <a:spAutoFit/>
          </a:bodyPr>
          <a:lstStyle/>
          <a:p>
            <a:pPr marL="0" marR="0" indent="612000" algn="just">
              <a:buNone/>
            </a:pP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学位论文编写规则</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规定：学位论文的内容应完整、准确；一般应采用国家正式公布实施的简化汉字，正题名必须包括中、英文，一般应包含中、英文摘要和关键词；应采用国家法定的计量单位；术语、符号、代号在全文必须统一，专业术语和缩略词应在首次出现时加以注释并注明外文全称；插图和照片必须完整清晰。</a:t>
            </a:r>
          </a:p>
        </p:txBody>
      </p:sp>
      <p:sp>
        <p:nvSpPr>
          <p:cNvPr id="10" name="文本框 9">
            <a:extLst>
              <a:ext uri="{FF2B5EF4-FFF2-40B4-BE49-F238E27FC236}">
                <a16:creationId xmlns:a16="http://schemas.microsoft.com/office/drawing/2014/main" id="{5131AB94-7820-1C90-DCBA-4B6A258B93EE}"/>
              </a:ext>
            </a:extLst>
          </p:cNvPr>
          <p:cNvSpPr txBox="1"/>
          <p:nvPr/>
        </p:nvSpPr>
        <p:spPr>
          <a:xfrm>
            <a:off x="1393258" y="3334697"/>
            <a:ext cx="6174606"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2.</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排版要求</a:t>
            </a:r>
            <a:endParaRPr lang="zh-CN" altLang="en-US" sz="2200" dirty="0">
              <a:latin typeface="华文楷体" panose="02010600040101010101" pitchFamily="2" charset="-122"/>
              <a:ea typeface="华文楷体" panose="02010600040101010101" pitchFamily="2" charset="-122"/>
            </a:endParaRPr>
          </a:p>
        </p:txBody>
      </p:sp>
      <p:sp>
        <p:nvSpPr>
          <p:cNvPr id="12" name="文本框 11">
            <a:extLst>
              <a:ext uri="{FF2B5EF4-FFF2-40B4-BE49-F238E27FC236}">
                <a16:creationId xmlns:a16="http://schemas.microsoft.com/office/drawing/2014/main" id="{8B58AB51-1FA9-94FE-7293-6DFA7E716BB7}"/>
              </a:ext>
            </a:extLst>
          </p:cNvPr>
          <p:cNvSpPr txBox="1"/>
          <p:nvPr/>
        </p:nvSpPr>
        <p:spPr>
          <a:xfrm>
            <a:off x="747562" y="3815816"/>
            <a:ext cx="11348185" cy="2308324"/>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学位论文应使用</a:t>
            </a:r>
            <a:r>
              <a:rPr lang="en-US" altLang="zh-CN" sz="2400" kern="100" dirty="0">
                <a:effectLst/>
                <a:latin typeface="华文楷体" panose="02010600040101010101" pitchFamily="2" charset="-122"/>
                <a:ea typeface="华文楷体" panose="02010600040101010101" pitchFamily="2" charset="-122"/>
              </a:rPr>
              <a:t>A4</a:t>
            </a:r>
            <a:r>
              <a:rPr lang="zh-CN" altLang="en-US" sz="2400" kern="100" dirty="0">
                <a:effectLst/>
                <a:latin typeface="华文楷体" panose="02010600040101010101" pitchFamily="2" charset="-122"/>
                <a:ea typeface="华文楷体" panose="02010600040101010101" pitchFamily="2" charset="-122"/>
              </a:rPr>
              <a:t>标准纸，本科毕业论文多为单面打印，博士与硕士学位论文通常双面打印。为便于装订、复印和读者批注，需要设置合适的页边距，一般上方（天头）和内侧（订口）留边</a:t>
            </a:r>
            <a:r>
              <a:rPr lang="en-US" altLang="zh-CN" sz="2400" kern="100" dirty="0">
                <a:effectLst/>
                <a:latin typeface="华文楷体" panose="02010600040101010101" pitchFamily="2" charset="-122"/>
                <a:ea typeface="华文楷体" panose="02010600040101010101" pitchFamily="2" charset="-122"/>
              </a:rPr>
              <a:t>25mm</a:t>
            </a:r>
            <a:r>
              <a:rPr lang="zh-CN" altLang="en-US" sz="2400" kern="100" dirty="0">
                <a:effectLst/>
                <a:latin typeface="华文楷体" panose="02010600040101010101" pitchFamily="2" charset="-122"/>
                <a:ea typeface="华文楷体" panose="02010600040101010101" pitchFamily="2" charset="-122"/>
              </a:rPr>
              <a:t>以上，下方（地脚）和外侧（切口）留边</a:t>
            </a:r>
            <a:r>
              <a:rPr lang="en-US" altLang="zh-CN" sz="2400" kern="100" dirty="0">
                <a:effectLst/>
                <a:latin typeface="华文楷体" panose="02010600040101010101" pitchFamily="2" charset="-122"/>
                <a:ea typeface="华文楷体" panose="02010600040101010101" pitchFamily="2" charset="-122"/>
              </a:rPr>
              <a:t>20mm</a:t>
            </a:r>
            <a:r>
              <a:rPr lang="zh-CN" altLang="en-US" sz="2400" kern="100" dirty="0">
                <a:effectLst/>
                <a:latin typeface="华文楷体" panose="02010600040101010101" pitchFamily="2" charset="-122"/>
                <a:ea typeface="华文楷体" panose="02010600040101010101" pitchFamily="2" charset="-122"/>
              </a:rPr>
              <a:t>以上。页眉页脚设置规定因培养单位而异，可在页眉按奇偶页列出论文题名和章标题，也可不设页眉。学位论文必须设置页码，正文和后置部分用阿拉伯数字编连续码，前置部分（封面除外）用罗马数字单独编连续码。</a:t>
            </a:r>
          </a:p>
        </p:txBody>
      </p:sp>
    </p:spTree>
    <p:extLst>
      <p:ext uri="{BB962C8B-B14F-4D97-AF65-F5344CB8AC3E}">
        <p14:creationId xmlns:p14="http://schemas.microsoft.com/office/powerpoint/2010/main" val="1830334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additive="base">
                                        <p:cTn id="13"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E0B05A-B637-36E0-F6BC-233F843965E1}"/>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4F22E1FB-AD5E-EC4B-7CA0-46BD723209B0}"/>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AF74B988-C6D7-2EFF-2980-8F045C9B3E91}"/>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A0350859-609B-D2B0-4913-7B15D4EA9B74}"/>
              </a:ext>
            </a:extLst>
          </p:cNvPr>
          <p:cNvSpPr txBox="1"/>
          <p:nvPr/>
        </p:nvSpPr>
        <p:spPr>
          <a:xfrm>
            <a:off x="861591" y="577844"/>
            <a:ext cx="9319925" cy="940893"/>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（三）格式规范</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322B88B4-2563-0AE3-770E-FD9660069E5A}"/>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33</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400331E9-474F-77B5-5327-FBCBDF21145F}"/>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B3385A11-0606-9D30-1A40-4F7C6D7217D7}"/>
              </a:ext>
            </a:extLst>
          </p:cNvPr>
          <p:cNvSpPr txBox="1"/>
          <p:nvPr/>
        </p:nvSpPr>
        <p:spPr>
          <a:xfrm>
            <a:off x="1446007" y="1207804"/>
            <a:ext cx="6174606"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专项要求</a:t>
            </a:r>
            <a:endParaRPr lang="zh-CN" altLang="en-US" sz="2200" dirty="0">
              <a:latin typeface="华文楷体" panose="02010600040101010101" pitchFamily="2" charset="-122"/>
              <a:ea typeface="华文楷体" panose="02010600040101010101" pitchFamily="2" charset="-122"/>
            </a:endParaRPr>
          </a:p>
        </p:txBody>
      </p:sp>
      <p:sp>
        <p:nvSpPr>
          <p:cNvPr id="5" name="文本框 4">
            <a:extLst>
              <a:ext uri="{FF2B5EF4-FFF2-40B4-BE49-F238E27FC236}">
                <a16:creationId xmlns:a16="http://schemas.microsoft.com/office/drawing/2014/main" id="{DB15259F-C72E-DE4C-0ED8-FB82907FA4E7}"/>
              </a:ext>
            </a:extLst>
          </p:cNvPr>
          <p:cNvSpPr txBox="1"/>
          <p:nvPr/>
        </p:nvSpPr>
        <p:spPr>
          <a:xfrm>
            <a:off x="706078" y="1518737"/>
            <a:ext cx="11205085" cy="5025543"/>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rPr>
              <a:t>）图表。</a:t>
            </a:r>
            <a:r>
              <a:rPr lang="en-US" altLang="zh-CN" sz="2400" kern="100" dirty="0">
                <a:effectLst/>
                <a:latin typeface="华文楷体" panose="02010600040101010101" pitchFamily="2" charset="-122"/>
                <a:ea typeface="华文楷体" panose="02010600040101010101" pitchFamily="2" charset="-122"/>
              </a:rPr>
              <a:t>17</a:t>
            </a:r>
            <a:r>
              <a:rPr lang="zh-CN" altLang="en-US" sz="2400" kern="100" dirty="0">
                <a:effectLst/>
                <a:latin typeface="华文楷体" panose="02010600040101010101" pitchFamily="2" charset="-122"/>
                <a:ea typeface="华文楷体" panose="02010600040101010101" pitchFamily="2" charset="-122"/>
              </a:rPr>
              <a:t>章统计报告部分已详细讨论，学位论文要求大同小异，不必赘述。鉴于博士与硕士学位论文体量较大，图表编号宜分章编排；本科毕业论文则连续编号。</a:t>
            </a:r>
          </a:p>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2</a:t>
            </a:r>
            <a:r>
              <a:rPr lang="zh-CN" altLang="en-US" sz="2400" kern="100" dirty="0">
                <a:effectLst/>
                <a:latin typeface="华文楷体" panose="02010600040101010101" pitchFamily="2" charset="-122"/>
                <a:ea typeface="华文楷体" panose="02010600040101010101" pitchFamily="2" charset="-122"/>
              </a:rPr>
              <a:t>）公式。论文中的正式公式应另起一行，并缩进书写（设置固定缩进值，或居中对齐），与周围文字留出足够空间以作区分。公式编号以阿拉伯数字给出，置于（）内，右侧顶格。本科毕业论文一般全文连续编号，博士与硕士学位论文分章编号。过长的公式需要换行时，应尽量在“</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”或“</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处切断。正文中的公式符号应尽量取</a:t>
            </a:r>
            <a:r>
              <a:rPr lang="en-US" altLang="zh-CN" sz="2400" kern="1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rPr>
              <a:t>倍行高，分数线改为“</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”，例如七分之一写作</a:t>
            </a:r>
            <a:r>
              <a:rPr lang="en-US" altLang="zh-CN" sz="2400" kern="0" dirty="0">
                <a:effectLst/>
                <a:latin typeface="华文楷体" panose="02010600040101010101" pitchFamily="2" charset="-122"/>
                <a:ea typeface="华文楷体" panose="02010600040101010101" pitchFamily="2" charset="-122"/>
              </a:rPr>
              <a:t>1/7</a:t>
            </a:r>
            <a:r>
              <a:rPr lang="zh-CN" altLang="en-US" sz="2400" kern="100" dirty="0">
                <a:effectLst/>
                <a:latin typeface="华文楷体" panose="02010600040101010101" pitchFamily="2" charset="-122"/>
                <a:ea typeface="华文楷体" panose="02010600040101010101" pitchFamily="2" charset="-122"/>
              </a:rPr>
              <a:t>。</a:t>
            </a:r>
          </a:p>
        </p:txBody>
      </p:sp>
    </p:spTree>
    <p:extLst>
      <p:ext uri="{BB962C8B-B14F-4D97-AF65-F5344CB8AC3E}">
        <p14:creationId xmlns:p14="http://schemas.microsoft.com/office/powerpoint/2010/main" val="1871785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FDABF-E58A-147A-B7DF-5AA60722E9D3}"/>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759779C-589B-4666-0E38-8B3EF31D8030}"/>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645E4806-9C71-475E-8930-1586E9C12D87}"/>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5FA55F22-23BA-7903-98B9-7B2E620E5C08}"/>
              </a:ext>
            </a:extLst>
          </p:cNvPr>
          <p:cNvSpPr txBox="1"/>
          <p:nvPr/>
        </p:nvSpPr>
        <p:spPr>
          <a:xfrm>
            <a:off x="861591" y="577844"/>
            <a:ext cx="9319925" cy="940893"/>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（三）格式规范</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F900C217-4BD4-2CD6-AA74-B7006F1634B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34</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CAE25236-60A9-A01B-C834-48DE84902D5D}"/>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421804B0-724A-3CED-476C-B3539A1EE4EA}"/>
              </a:ext>
            </a:extLst>
          </p:cNvPr>
          <p:cNvSpPr txBox="1"/>
          <p:nvPr/>
        </p:nvSpPr>
        <p:spPr>
          <a:xfrm>
            <a:off x="1446007" y="1207804"/>
            <a:ext cx="6174606"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专项要求</a:t>
            </a:r>
            <a:endParaRPr lang="zh-CN" altLang="en-US" sz="2200" dirty="0">
              <a:latin typeface="华文楷体" panose="02010600040101010101" pitchFamily="2" charset="-122"/>
              <a:ea typeface="华文楷体" panose="02010600040101010101" pitchFamily="2" charset="-122"/>
            </a:endParaRPr>
          </a:p>
        </p:txBody>
      </p:sp>
      <p:sp>
        <p:nvSpPr>
          <p:cNvPr id="5" name="文本框 4">
            <a:extLst>
              <a:ext uri="{FF2B5EF4-FFF2-40B4-BE49-F238E27FC236}">
                <a16:creationId xmlns:a16="http://schemas.microsoft.com/office/drawing/2014/main" id="{4BC86B0B-2BFC-8D89-9C7F-853B307A3416}"/>
              </a:ext>
            </a:extLst>
          </p:cNvPr>
          <p:cNvSpPr txBox="1"/>
          <p:nvPr/>
        </p:nvSpPr>
        <p:spPr>
          <a:xfrm>
            <a:off x="589232" y="1755548"/>
            <a:ext cx="11438778" cy="1569660"/>
          </a:xfrm>
          <a:prstGeom prst="rect">
            <a:avLst/>
          </a:prstGeom>
          <a:noFill/>
        </p:spPr>
        <p:txBody>
          <a:bodyPr wrap="square">
            <a:spAutoFit/>
          </a:bodyPr>
          <a:lstStyle/>
          <a:p>
            <a:pPr marL="0" marR="0" indent="612000" algn="just">
              <a:buNone/>
            </a:pP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3</a:t>
            </a:r>
            <a:r>
              <a:rPr lang="zh-CN" altLang="en-US" sz="2400" kern="100" dirty="0">
                <a:effectLst/>
                <a:latin typeface="华文楷体" panose="02010600040101010101" pitchFamily="2" charset="-122"/>
                <a:ea typeface="华文楷体" panose="02010600040101010101" pitchFamily="2" charset="-122"/>
              </a:rPr>
              <a:t>）引文。学位论文中的参考文献应该实引，并注明出处和版别。标注方法遵照</a:t>
            </a:r>
            <a:r>
              <a:rPr lang="en-US" altLang="zh-CN" sz="2400" kern="100" dirty="0">
                <a:effectLst/>
                <a:latin typeface="华文楷体" panose="02010600040101010101" pitchFamily="2" charset="-122"/>
                <a:ea typeface="华文楷体" panose="02010600040101010101" pitchFamily="2" charset="-122"/>
              </a:rPr>
              <a:t>GB/T 7714-2015</a:t>
            </a:r>
            <a:r>
              <a:rPr lang="zh-CN" altLang="en-US" sz="2400" kern="100" dirty="0">
                <a:effectLst/>
                <a:latin typeface="华文楷体" panose="02010600040101010101" pitchFamily="2" charset="-122"/>
                <a:ea typeface="华文楷体" panose="02010600040101010101" pitchFamily="2" charset="-122"/>
              </a:rPr>
              <a:t>，可采用顺序编码制，也可采用著者</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出版年制，但全文应该统一。文后参考文献按正文出现次序排列，著者</a:t>
            </a:r>
            <a:r>
              <a:rPr lang="en-US" altLang="zh-CN" sz="2400" kern="100" dirty="0">
                <a:effectLst/>
                <a:latin typeface="华文楷体" panose="02010600040101010101" pitchFamily="2" charset="-122"/>
                <a:ea typeface="华文楷体" panose="02010600040101010101" pitchFamily="2" charset="-122"/>
              </a:rPr>
              <a:t>-</a:t>
            </a:r>
            <a:r>
              <a:rPr lang="zh-CN" altLang="en-US" sz="2400" kern="100" dirty="0">
                <a:effectLst/>
                <a:latin typeface="华文楷体" panose="02010600040101010101" pitchFamily="2" charset="-122"/>
                <a:ea typeface="华文楷体" panose="02010600040101010101" pitchFamily="2" charset="-122"/>
              </a:rPr>
              <a:t>出版年制下则按作者姓名升序排列。参考文献需要注明类型标识代码，一般以单字母标识，常见类型见表</a:t>
            </a:r>
            <a:r>
              <a:rPr lang="en-US" altLang="zh-CN" sz="2400" kern="100" dirty="0">
                <a:effectLst/>
                <a:latin typeface="华文楷体" panose="02010600040101010101" pitchFamily="2" charset="-122"/>
                <a:ea typeface="华文楷体" panose="02010600040101010101" pitchFamily="2" charset="-122"/>
              </a:rPr>
              <a:t>18-2</a:t>
            </a:r>
            <a:r>
              <a:rPr lang="zh-CN" altLang="en-US" sz="2400" kern="100" dirty="0">
                <a:effectLst/>
                <a:latin typeface="华文楷体" panose="02010600040101010101" pitchFamily="2" charset="-122"/>
                <a:ea typeface="华文楷体" panose="02010600040101010101" pitchFamily="2" charset="-122"/>
              </a:rPr>
              <a:t>。</a:t>
            </a:r>
          </a:p>
        </p:txBody>
      </p:sp>
      <p:graphicFrame>
        <p:nvGraphicFramePr>
          <p:cNvPr id="9" name="表格 8">
            <a:extLst>
              <a:ext uri="{FF2B5EF4-FFF2-40B4-BE49-F238E27FC236}">
                <a16:creationId xmlns:a16="http://schemas.microsoft.com/office/drawing/2014/main" id="{B84BF179-9A29-40D6-D448-6DEAEE93EF3F}"/>
              </a:ext>
            </a:extLst>
          </p:cNvPr>
          <p:cNvGraphicFramePr>
            <a:graphicFrameLocks noGrp="1"/>
          </p:cNvGraphicFramePr>
          <p:nvPr>
            <p:extLst>
              <p:ext uri="{D42A27DB-BD31-4B8C-83A1-F6EECF244321}">
                <p14:modId xmlns:p14="http://schemas.microsoft.com/office/powerpoint/2010/main" val="1988510768"/>
              </p:ext>
            </p:extLst>
          </p:nvPr>
        </p:nvGraphicFramePr>
        <p:xfrm>
          <a:off x="861591" y="3831650"/>
          <a:ext cx="10959817" cy="1818546"/>
        </p:xfrm>
        <a:graphic>
          <a:graphicData uri="http://schemas.openxmlformats.org/drawingml/2006/table">
            <a:tbl>
              <a:tblPr>
                <a:tableStyleId>{5C22544A-7EE6-4342-B048-85BDC9FD1C3A}</a:tableStyleId>
              </a:tblPr>
              <a:tblGrid>
                <a:gridCol w="2824912">
                  <a:extLst>
                    <a:ext uri="{9D8B030D-6E8A-4147-A177-3AD203B41FA5}">
                      <a16:colId xmlns:a16="http://schemas.microsoft.com/office/drawing/2014/main" val="172225967"/>
                    </a:ext>
                  </a:extLst>
                </a:gridCol>
                <a:gridCol w="1238642">
                  <a:extLst>
                    <a:ext uri="{9D8B030D-6E8A-4147-A177-3AD203B41FA5}">
                      <a16:colId xmlns:a16="http://schemas.microsoft.com/office/drawing/2014/main" val="1974097004"/>
                    </a:ext>
                  </a:extLst>
                </a:gridCol>
                <a:gridCol w="890448">
                  <a:extLst>
                    <a:ext uri="{9D8B030D-6E8A-4147-A177-3AD203B41FA5}">
                      <a16:colId xmlns:a16="http://schemas.microsoft.com/office/drawing/2014/main" val="2041766821"/>
                    </a:ext>
                  </a:extLst>
                </a:gridCol>
                <a:gridCol w="890448">
                  <a:extLst>
                    <a:ext uri="{9D8B030D-6E8A-4147-A177-3AD203B41FA5}">
                      <a16:colId xmlns:a16="http://schemas.microsoft.com/office/drawing/2014/main" val="3837815839"/>
                    </a:ext>
                  </a:extLst>
                </a:gridCol>
                <a:gridCol w="638391">
                  <a:extLst>
                    <a:ext uri="{9D8B030D-6E8A-4147-A177-3AD203B41FA5}">
                      <a16:colId xmlns:a16="http://schemas.microsoft.com/office/drawing/2014/main" val="3882510538"/>
                    </a:ext>
                  </a:extLst>
                </a:gridCol>
                <a:gridCol w="639568">
                  <a:extLst>
                    <a:ext uri="{9D8B030D-6E8A-4147-A177-3AD203B41FA5}">
                      <a16:colId xmlns:a16="http://schemas.microsoft.com/office/drawing/2014/main" val="4221980608"/>
                    </a:ext>
                  </a:extLst>
                </a:gridCol>
                <a:gridCol w="639568">
                  <a:extLst>
                    <a:ext uri="{9D8B030D-6E8A-4147-A177-3AD203B41FA5}">
                      <a16:colId xmlns:a16="http://schemas.microsoft.com/office/drawing/2014/main" val="3843502748"/>
                    </a:ext>
                  </a:extLst>
                </a:gridCol>
                <a:gridCol w="639568">
                  <a:extLst>
                    <a:ext uri="{9D8B030D-6E8A-4147-A177-3AD203B41FA5}">
                      <a16:colId xmlns:a16="http://schemas.microsoft.com/office/drawing/2014/main" val="3490898521"/>
                    </a:ext>
                  </a:extLst>
                </a:gridCol>
                <a:gridCol w="639568">
                  <a:extLst>
                    <a:ext uri="{9D8B030D-6E8A-4147-A177-3AD203B41FA5}">
                      <a16:colId xmlns:a16="http://schemas.microsoft.com/office/drawing/2014/main" val="3183472585"/>
                    </a:ext>
                  </a:extLst>
                </a:gridCol>
                <a:gridCol w="639568">
                  <a:extLst>
                    <a:ext uri="{9D8B030D-6E8A-4147-A177-3AD203B41FA5}">
                      <a16:colId xmlns:a16="http://schemas.microsoft.com/office/drawing/2014/main" val="328740832"/>
                    </a:ext>
                  </a:extLst>
                </a:gridCol>
                <a:gridCol w="639568">
                  <a:extLst>
                    <a:ext uri="{9D8B030D-6E8A-4147-A177-3AD203B41FA5}">
                      <a16:colId xmlns:a16="http://schemas.microsoft.com/office/drawing/2014/main" val="363347620"/>
                    </a:ext>
                  </a:extLst>
                </a:gridCol>
                <a:gridCol w="639568">
                  <a:extLst>
                    <a:ext uri="{9D8B030D-6E8A-4147-A177-3AD203B41FA5}">
                      <a16:colId xmlns:a16="http://schemas.microsoft.com/office/drawing/2014/main" val="1003366677"/>
                    </a:ext>
                  </a:extLst>
                </a:gridCol>
              </a:tblGrid>
              <a:tr h="1128752">
                <a:tc>
                  <a:txBody>
                    <a:bodyPr/>
                    <a:lstStyle/>
                    <a:p>
                      <a:pPr marL="0" marR="0" algn="ctr">
                        <a:buNone/>
                      </a:pPr>
                      <a:r>
                        <a:rPr lang="zh-CN" altLang="en-US" sz="2400" kern="100" dirty="0">
                          <a:effectLst/>
                          <a:latin typeface="+mn-ea"/>
                          <a:ea typeface="+mn-ea"/>
                        </a:rPr>
                        <a:t>参考文献类型</a:t>
                      </a:r>
                    </a:p>
                  </a:txBody>
                  <a:tcPr marL="68580" marR="68580" anchor="ctr"/>
                </a:tc>
                <a:tc>
                  <a:txBody>
                    <a:bodyPr/>
                    <a:lstStyle/>
                    <a:p>
                      <a:pPr marL="0" marR="0" algn="ctr">
                        <a:buNone/>
                      </a:pPr>
                      <a:r>
                        <a:rPr lang="zh-CN" altLang="en-US" sz="2400" kern="100" dirty="0">
                          <a:effectLst/>
                          <a:latin typeface="+mn-ea"/>
                          <a:ea typeface="+mn-ea"/>
                        </a:rPr>
                        <a:t>普通</a:t>
                      </a:r>
                    </a:p>
                    <a:p>
                      <a:pPr marL="0" marR="0" algn="ctr">
                        <a:buNone/>
                      </a:pPr>
                      <a:r>
                        <a:rPr lang="zh-CN" altLang="en-US" sz="2400" kern="100" dirty="0">
                          <a:effectLst/>
                          <a:latin typeface="+mn-ea"/>
                          <a:ea typeface="+mn-ea"/>
                        </a:rPr>
                        <a:t>图书</a:t>
                      </a:r>
                    </a:p>
                  </a:txBody>
                  <a:tcPr marL="68580" marR="68580"/>
                </a:tc>
                <a:tc>
                  <a:txBody>
                    <a:bodyPr/>
                    <a:lstStyle/>
                    <a:p>
                      <a:pPr marL="0" marR="0" algn="ctr">
                        <a:buNone/>
                      </a:pPr>
                      <a:r>
                        <a:rPr lang="zh-CN" altLang="en-US" sz="2400" kern="100" dirty="0">
                          <a:effectLst/>
                          <a:latin typeface="+mn-ea"/>
                          <a:ea typeface="+mn-ea"/>
                        </a:rPr>
                        <a:t>会议</a:t>
                      </a:r>
                    </a:p>
                    <a:p>
                      <a:pPr marL="0" marR="0" algn="ctr">
                        <a:buNone/>
                      </a:pPr>
                      <a:r>
                        <a:rPr lang="zh-CN" altLang="en-US" sz="2400" kern="100" dirty="0">
                          <a:effectLst/>
                          <a:latin typeface="+mn-ea"/>
                          <a:ea typeface="+mn-ea"/>
                        </a:rPr>
                        <a:t>录</a:t>
                      </a:r>
                    </a:p>
                  </a:txBody>
                  <a:tcPr marL="68580" marR="68580"/>
                </a:tc>
                <a:tc>
                  <a:txBody>
                    <a:bodyPr/>
                    <a:lstStyle/>
                    <a:p>
                      <a:pPr marL="0" marR="0" algn="ctr">
                        <a:buNone/>
                      </a:pPr>
                      <a:r>
                        <a:rPr lang="zh-CN" altLang="en-US" sz="2400" kern="100" dirty="0">
                          <a:effectLst/>
                          <a:latin typeface="+mn-ea"/>
                          <a:ea typeface="+mn-ea"/>
                        </a:rPr>
                        <a:t>学位</a:t>
                      </a:r>
                    </a:p>
                    <a:p>
                      <a:pPr marL="0" marR="0" algn="ctr">
                        <a:buNone/>
                      </a:pPr>
                      <a:r>
                        <a:rPr lang="zh-CN" altLang="en-US" sz="2400" kern="100" dirty="0">
                          <a:effectLst/>
                          <a:latin typeface="+mn-ea"/>
                          <a:ea typeface="+mn-ea"/>
                        </a:rPr>
                        <a:t>论文</a:t>
                      </a:r>
                    </a:p>
                  </a:txBody>
                  <a:tcPr marL="68580" marR="68580"/>
                </a:tc>
                <a:tc>
                  <a:txBody>
                    <a:bodyPr/>
                    <a:lstStyle/>
                    <a:p>
                      <a:pPr marL="0" marR="0" algn="ctr">
                        <a:buNone/>
                      </a:pPr>
                      <a:r>
                        <a:rPr lang="zh-CN" altLang="en-US" sz="2400" kern="100">
                          <a:effectLst/>
                          <a:latin typeface="+mn-ea"/>
                          <a:ea typeface="+mn-ea"/>
                        </a:rPr>
                        <a:t>报</a:t>
                      </a:r>
                    </a:p>
                    <a:p>
                      <a:pPr marL="0" marR="0" algn="ctr">
                        <a:buNone/>
                      </a:pPr>
                      <a:r>
                        <a:rPr lang="zh-CN" altLang="en-US" sz="2400" kern="100">
                          <a:effectLst/>
                          <a:latin typeface="+mn-ea"/>
                          <a:ea typeface="+mn-ea"/>
                        </a:rPr>
                        <a:t>纸</a:t>
                      </a:r>
                    </a:p>
                  </a:txBody>
                  <a:tcPr marL="68580" marR="68580"/>
                </a:tc>
                <a:tc>
                  <a:txBody>
                    <a:bodyPr/>
                    <a:lstStyle/>
                    <a:p>
                      <a:pPr marL="0" marR="0" algn="ctr">
                        <a:buNone/>
                      </a:pPr>
                      <a:r>
                        <a:rPr lang="zh-CN" altLang="en-US" sz="2400" kern="100">
                          <a:effectLst/>
                          <a:latin typeface="+mn-ea"/>
                          <a:ea typeface="+mn-ea"/>
                        </a:rPr>
                        <a:t>期</a:t>
                      </a:r>
                    </a:p>
                    <a:p>
                      <a:pPr marL="0" marR="0" algn="ctr">
                        <a:buNone/>
                      </a:pPr>
                      <a:r>
                        <a:rPr lang="zh-CN" altLang="en-US" sz="2400" kern="100">
                          <a:effectLst/>
                          <a:latin typeface="+mn-ea"/>
                          <a:ea typeface="+mn-ea"/>
                        </a:rPr>
                        <a:t>刊</a:t>
                      </a:r>
                    </a:p>
                  </a:txBody>
                  <a:tcPr marL="68580" marR="68580"/>
                </a:tc>
                <a:tc>
                  <a:txBody>
                    <a:bodyPr/>
                    <a:lstStyle/>
                    <a:p>
                      <a:pPr marL="0" marR="0" algn="ctr">
                        <a:buNone/>
                      </a:pPr>
                      <a:r>
                        <a:rPr lang="zh-CN" altLang="en-US" sz="2400" kern="100">
                          <a:effectLst/>
                          <a:latin typeface="+mn-ea"/>
                          <a:ea typeface="+mn-ea"/>
                        </a:rPr>
                        <a:t>汇</a:t>
                      </a:r>
                    </a:p>
                    <a:p>
                      <a:pPr marL="0" marR="0" algn="ctr">
                        <a:buNone/>
                      </a:pPr>
                      <a:r>
                        <a:rPr lang="zh-CN" altLang="en-US" sz="2400" kern="100">
                          <a:effectLst/>
                          <a:latin typeface="+mn-ea"/>
                          <a:ea typeface="+mn-ea"/>
                        </a:rPr>
                        <a:t>编</a:t>
                      </a:r>
                    </a:p>
                  </a:txBody>
                  <a:tcPr marL="68580" marR="68580"/>
                </a:tc>
                <a:tc>
                  <a:txBody>
                    <a:bodyPr/>
                    <a:lstStyle/>
                    <a:p>
                      <a:pPr marL="0" marR="0" algn="ctr">
                        <a:buNone/>
                      </a:pPr>
                      <a:r>
                        <a:rPr lang="zh-CN" altLang="en-US" sz="2400" kern="100">
                          <a:effectLst/>
                          <a:latin typeface="+mn-ea"/>
                          <a:ea typeface="+mn-ea"/>
                        </a:rPr>
                        <a:t>报</a:t>
                      </a:r>
                    </a:p>
                    <a:p>
                      <a:pPr marL="0" marR="0" algn="ctr">
                        <a:buNone/>
                      </a:pPr>
                      <a:r>
                        <a:rPr lang="zh-CN" altLang="en-US" sz="2400" kern="100">
                          <a:effectLst/>
                          <a:latin typeface="+mn-ea"/>
                          <a:ea typeface="+mn-ea"/>
                        </a:rPr>
                        <a:t>告</a:t>
                      </a:r>
                    </a:p>
                  </a:txBody>
                  <a:tcPr marL="68580" marR="68580"/>
                </a:tc>
                <a:tc>
                  <a:txBody>
                    <a:bodyPr/>
                    <a:lstStyle/>
                    <a:p>
                      <a:pPr marL="0" marR="0" algn="ctr">
                        <a:buNone/>
                      </a:pPr>
                      <a:r>
                        <a:rPr lang="zh-CN" altLang="en-US" sz="2400" kern="100">
                          <a:effectLst/>
                          <a:latin typeface="+mn-ea"/>
                          <a:ea typeface="+mn-ea"/>
                        </a:rPr>
                        <a:t>标</a:t>
                      </a:r>
                    </a:p>
                    <a:p>
                      <a:pPr marL="0" marR="0" algn="ctr">
                        <a:buNone/>
                      </a:pPr>
                      <a:r>
                        <a:rPr lang="zh-CN" altLang="en-US" sz="2400" kern="100">
                          <a:effectLst/>
                          <a:latin typeface="+mn-ea"/>
                          <a:ea typeface="+mn-ea"/>
                        </a:rPr>
                        <a:t>准</a:t>
                      </a:r>
                    </a:p>
                  </a:txBody>
                  <a:tcPr marL="68580" marR="68580"/>
                </a:tc>
                <a:tc>
                  <a:txBody>
                    <a:bodyPr/>
                    <a:lstStyle/>
                    <a:p>
                      <a:pPr marL="0" marR="0" algn="ctr">
                        <a:buNone/>
                      </a:pPr>
                      <a:r>
                        <a:rPr lang="zh-CN" altLang="en-US" sz="2400" kern="100">
                          <a:effectLst/>
                          <a:latin typeface="+mn-ea"/>
                          <a:ea typeface="+mn-ea"/>
                        </a:rPr>
                        <a:t>专</a:t>
                      </a:r>
                    </a:p>
                    <a:p>
                      <a:pPr marL="0" marR="0" algn="ctr">
                        <a:buNone/>
                      </a:pPr>
                      <a:r>
                        <a:rPr lang="zh-CN" altLang="en-US" sz="2400" kern="100">
                          <a:effectLst/>
                          <a:latin typeface="+mn-ea"/>
                          <a:ea typeface="+mn-ea"/>
                        </a:rPr>
                        <a:t>利</a:t>
                      </a:r>
                    </a:p>
                  </a:txBody>
                  <a:tcPr marL="68580" marR="68580"/>
                </a:tc>
                <a:tc>
                  <a:txBody>
                    <a:bodyPr/>
                    <a:lstStyle/>
                    <a:p>
                      <a:pPr marL="0" marR="0" algn="ctr">
                        <a:buNone/>
                      </a:pPr>
                      <a:r>
                        <a:rPr lang="zh-CN" altLang="en-US" sz="2400" kern="100">
                          <a:effectLst/>
                          <a:latin typeface="+mn-ea"/>
                          <a:ea typeface="+mn-ea"/>
                        </a:rPr>
                        <a:t>档</a:t>
                      </a:r>
                    </a:p>
                    <a:p>
                      <a:pPr marL="0" marR="0" algn="ctr">
                        <a:buNone/>
                      </a:pPr>
                      <a:r>
                        <a:rPr lang="zh-CN" altLang="en-US" sz="2400" kern="100">
                          <a:effectLst/>
                          <a:latin typeface="+mn-ea"/>
                          <a:ea typeface="+mn-ea"/>
                        </a:rPr>
                        <a:t>案</a:t>
                      </a:r>
                    </a:p>
                  </a:txBody>
                  <a:tcPr marL="68580" marR="68580"/>
                </a:tc>
                <a:tc>
                  <a:txBody>
                    <a:bodyPr/>
                    <a:lstStyle/>
                    <a:p>
                      <a:pPr marL="0" marR="0" algn="ctr">
                        <a:buNone/>
                      </a:pPr>
                      <a:r>
                        <a:rPr lang="zh-CN" altLang="en-US" sz="2400" kern="100">
                          <a:effectLst/>
                          <a:latin typeface="+mn-ea"/>
                          <a:ea typeface="+mn-ea"/>
                        </a:rPr>
                        <a:t>其</a:t>
                      </a:r>
                    </a:p>
                    <a:p>
                      <a:pPr marL="0" marR="0" algn="ctr">
                        <a:buNone/>
                      </a:pPr>
                      <a:r>
                        <a:rPr lang="zh-CN" altLang="en-US" sz="2400" kern="100">
                          <a:effectLst/>
                          <a:latin typeface="+mn-ea"/>
                          <a:ea typeface="+mn-ea"/>
                        </a:rPr>
                        <a:t>他</a:t>
                      </a:r>
                    </a:p>
                  </a:txBody>
                  <a:tcPr marL="68580" marR="68580"/>
                </a:tc>
                <a:extLst>
                  <a:ext uri="{0D108BD9-81ED-4DB2-BD59-A6C34878D82A}">
                    <a16:rowId xmlns:a16="http://schemas.microsoft.com/office/drawing/2014/main" val="1084850742"/>
                  </a:ext>
                </a:extLst>
              </a:tr>
              <a:tr h="689794">
                <a:tc>
                  <a:txBody>
                    <a:bodyPr/>
                    <a:lstStyle/>
                    <a:p>
                      <a:pPr marL="0" marR="0" algn="ctr">
                        <a:buNone/>
                      </a:pPr>
                      <a:r>
                        <a:rPr lang="zh-CN" altLang="en-US" sz="2400" kern="100">
                          <a:effectLst/>
                          <a:latin typeface="+mn-ea"/>
                          <a:ea typeface="+mn-ea"/>
                        </a:rPr>
                        <a:t>文献类型标识代码</a:t>
                      </a:r>
                    </a:p>
                  </a:txBody>
                  <a:tcPr marL="68580" marR="68580" anchor="ctr"/>
                </a:tc>
                <a:tc>
                  <a:txBody>
                    <a:bodyPr/>
                    <a:lstStyle/>
                    <a:p>
                      <a:pPr marL="0" marR="0" algn="ctr">
                        <a:buNone/>
                      </a:pPr>
                      <a:r>
                        <a:rPr lang="en-US" sz="2400" kern="100">
                          <a:effectLst/>
                          <a:latin typeface="+mn-ea"/>
                          <a:ea typeface="+mn-ea"/>
                        </a:rPr>
                        <a:t>M</a:t>
                      </a:r>
                    </a:p>
                  </a:txBody>
                  <a:tcPr marL="68580" marR="68580" anchor="ctr"/>
                </a:tc>
                <a:tc>
                  <a:txBody>
                    <a:bodyPr/>
                    <a:lstStyle/>
                    <a:p>
                      <a:pPr marL="0" marR="0" algn="ctr">
                        <a:buNone/>
                      </a:pPr>
                      <a:r>
                        <a:rPr lang="en-US" sz="2400" kern="100">
                          <a:effectLst/>
                          <a:latin typeface="+mn-ea"/>
                          <a:ea typeface="+mn-ea"/>
                        </a:rPr>
                        <a:t>C</a:t>
                      </a:r>
                    </a:p>
                  </a:txBody>
                  <a:tcPr marL="68580" marR="68580" anchor="ctr"/>
                </a:tc>
                <a:tc>
                  <a:txBody>
                    <a:bodyPr/>
                    <a:lstStyle/>
                    <a:p>
                      <a:pPr marL="0" marR="0" algn="ctr">
                        <a:buNone/>
                      </a:pPr>
                      <a:r>
                        <a:rPr lang="en-US" sz="2400" kern="100">
                          <a:effectLst/>
                          <a:latin typeface="+mn-ea"/>
                          <a:ea typeface="+mn-ea"/>
                        </a:rPr>
                        <a:t>D</a:t>
                      </a:r>
                    </a:p>
                  </a:txBody>
                  <a:tcPr marL="68580" marR="68580" anchor="ctr"/>
                </a:tc>
                <a:tc>
                  <a:txBody>
                    <a:bodyPr/>
                    <a:lstStyle/>
                    <a:p>
                      <a:pPr marL="0" marR="0" algn="ctr">
                        <a:buNone/>
                      </a:pPr>
                      <a:r>
                        <a:rPr lang="en-US" sz="2400" kern="100" dirty="0">
                          <a:effectLst/>
                          <a:latin typeface="+mn-ea"/>
                          <a:ea typeface="+mn-ea"/>
                        </a:rPr>
                        <a:t>N</a:t>
                      </a:r>
                    </a:p>
                  </a:txBody>
                  <a:tcPr marL="68580" marR="68580" anchor="ctr"/>
                </a:tc>
                <a:tc>
                  <a:txBody>
                    <a:bodyPr/>
                    <a:lstStyle/>
                    <a:p>
                      <a:pPr marL="0" marR="0" algn="ctr">
                        <a:buNone/>
                      </a:pPr>
                      <a:r>
                        <a:rPr lang="en-US" sz="2400" kern="100">
                          <a:effectLst/>
                          <a:latin typeface="+mn-ea"/>
                          <a:ea typeface="+mn-ea"/>
                        </a:rPr>
                        <a:t>J</a:t>
                      </a:r>
                    </a:p>
                  </a:txBody>
                  <a:tcPr marL="68580" marR="68580" anchor="ctr"/>
                </a:tc>
                <a:tc>
                  <a:txBody>
                    <a:bodyPr/>
                    <a:lstStyle/>
                    <a:p>
                      <a:pPr marL="0" marR="0" algn="ctr">
                        <a:buNone/>
                      </a:pPr>
                      <a:r>
                        <a:rPr lang="en-US" sz="2400" kern="100" dirty="0">
                          <a:effectLst/>
                          <a:latin typeface="+mn-ea"/>
                          <a:ea typeface="+mn-ea"/>
                        </a:rPr>
                        <a:t>G</a:t>
                      </a:r>
                    </a:p>
                  </a:txBody>
                  <a:tcPr marL="68580" marR="68580" anchor="ctr"/>
                </a:tc>
                <a:tc>
                  <a:txBody>
                    <a:bodyPr/>
                    <a:lstStyle/>
                    <a:p>
                      <a:pPr marL="0" marR="0" algn="ctr">
                        <a:buNone/>
                      </a:pPr>
                      <a:r>
                        <a:rPr lang="en-US" sz="2400" kern="100" dirty="0">
                          <a:effectLst/>
                          <a:latin typeface="+mn-ea"/>
                          <a:ea typeface="+mn-ea"/>
                        </a:rPr>
                        <a:t>R</a:t>
                      </a:r>
                    </a:p>
                  </a:txBody>
                  <a:tcPr marL="68580" marR="68580" anchor="ctr"/>
                </a:tc>
                <a:tc>
                  <a:txBody>
                    <a:bodyPr/>
                    <a:lstStyle/>
                    <a:p>
                      <a:pPr marL="0" marR="0" algn="ctr">
                        <a:buNone/>
                      </a:pPr>
                      <a:r>
                        <a:rPr lang="en-US" sz="2400" kern="100" dirty="0">
                          <a:effectLst/>
                          <a:latin typeface="+mn-ea"/>
                          <a:ea typeface="+mn-ea"/>
                        </a:rPr>
                        <a:t>S</a:t>
                      </a:r>
                    </a:p>
                  </a:txBody>
                  <a:tcPr marL="68580" marR="68580" anchor="ctr"/>
                </a:tc>
                <a:tc>
                  <a:txBody>
                    <a:bodyPr/>
                    <a:lstStyle/>
                    <a:p>
                      <a:pPr marL="0" marR="0" algn="ctr">
                        <a:buNone/>
                      </a:pPr>
                      <a:r>
                        <a:rPr lang="en-US" sz="2400" kern="100" dirty="0">
                          <a:effectLst/>
                          <a:latin typeface="+mn-ea"/>
                          <a:ea typeface="+mn-ea"/>
                        </a:rPr>
                        <a:t>P</a:t>
                      </a:r>
                    </a:p>
                  </a:txBody>
                  <a:tcPr marL="68580" marR="68580" anchor="ctr"/>
                </a:tc>
                <a:tc>
                  <a:txBody>
                    <a:bodyPr/>
                    <a:lstStyle/>
                    <a:p>
                      <a:pPr marL="0" marR="0" algn="ctr">
                        <a:buNone/>
                      </a:pPr>
                      <a:r>
                        <a:rPr lang="en-US" sz="2400" kern="100" dirty="0">
                          <a:effectLst/>
                          <a:latin typeface="+mn-ea"/>
                          <a:ea typeface="+mn-ea"/>
                        </a:rPr>
                        <a:t>A</a:t>
                      </a:r>
                    </a:p>
                  </a:txBody>
                  <a:tcPr marL="68580" marR="68580" anchor="ctr"/>
                </a:tc>
                <a:tc>
                  <a:txBody>
                    <a:bodyPr/>
                    <a:lstStyle/>
                    <a:p>
                      <a:pPr marL="0" marR="0" algn="ctr">
                        <a:buNone/>
                      </a:pPr>
                      <a:r>
                        <a:rPr lang="en-US" sz="2400" kern="100" dirty="0">
                          <a:effectLst/>
                          <a:latin typeface="+mn-ea"/>
                          <a:ea typeface="+mn-ea"/>
                        </a:rPr>
                        <a:t>Z</a:t>
                      </a:r>
                    </a:p>
                  </a:txBody>
                  <a:tcPr marL="68580" marR="68580" anchor="ctr"/>
                </a:tc>
                <a:extLst>
                  <a:ext uri="{0D108BD9-81ED-4DB2-BD59-A6C34878D82A}">
                    <a16:rowId xmlns:a16="http://schemas.microsoft.com/office/drawing/2014/main" val="648172563"/>
                  </a:ext>
                </a:extLst>
              </a:tr>
            </a:tbl>
          </a:graphicData>
        </a:graphic>
      </p:graphicFrame>
      <p:sp>
        <p:nvSpPr>
          <p:cNvPr id="11" name="文本框 10">
            <a:extLst>
              <a:ext uri="{FF2B5EF4-FFF2-40B4-BE49-F238E27FC236}">
                <a16:creationId xmlns:a16="http://schemas.microsoft.com/office/drawing/2014/main" id="{1ED3FF41-0722-FCDA-18C4-5327A449E8CD}"/>
              </a:ext>
            </a:extLst>
          </p:cNvPr>
          <p:cNvSpPr txBox="1"/>
          <p:nvPr/>
        </p:nvSpPr>
        <p:spPr>
          <a:xfrm>
            <a:off x="2827422" y="5650196"/>
            <a:ext cx="6290108" cy="392928"/>
          </a:xfrm>
          <a:prstGeom prst="rect">
            <a:avLst/>
          </a:prstGeom>
          <a:noFill/>
        </p:spPr>
        <p:txBody>
          <a:bodyPr wrap="square">
            <a:spAutoFit/>
          </a:bodyPr>
          <a:lstStyle/>
          <a:p>
            <a:pPr marL="0" marR="0" algn="ctr">
              <a:lnSpc>
                <a:spcPct val="120000"/>
              </a:lnSpc>
              <a:spcBef>
                <a:spcPts val="780"/>
              </a:spcBef>
              <a:buNone/>
            </a:pPr>
            <a:r>
              <a:rPr lang="zh-CN" altLang="en-US" sz="1800" b="1" kern="100" dirty="0">
                <a:effectLst/>
                <a:latin typeface="宋体" panose="02010600030101010101" pitchFamily="2" charset="-122"/>
                <a:ea typeface="宋体" panose="02010600030101010101" pitchFamily="2" charset="-122"/>
              </a:rPr>
              <a:t>表</a:t>
            </a:r>
            <a:r>
              <a:rPr lang="en-US" altLang="zh-CN" sz="1800" b="1" kern="100" dirty="0">
                <a:effectLst/>
                <a:latin typeface="Times New Roman" panose="02020603050405020304" pitchFamily="18" charset="0"/>
              </a:rPr>
              <a:t>18</a:t>
            </a:r>
            <a:r>
              <a:rPr lang="en-US" altLang="zh-CN" sz="1800" b="1" kern="100" dirty="0">
                <a:effectLst/>
                <a:latin typeface="Times New Roman" panose="02020603050405020304" pitchFamily="18" charset="0"/>
                <a:ea typeface="宋体" panose="02010600030101010101" pitchFamily="2" charset="-122"/>
              </a:rPr>
              <a:t>-</a:t>
            </a:r>
            <a:r>
              <a:rPr lang="en-US" altLang="zh-CN" sz="1800" b="1" kern="100" dirty="0">
                <a:effectLst/>
                <a:latin typeface="Times New Roman" panose="02020603050405020304" pitchFamily="18" charset="0"/>
              </a:rPr>
              <a:t>2  </a:t>
            </a:r>
            <a:r>
              <a:rPr lang="zh-CN" altLang="en-US" sz="1800" b="1" kern="100" dirty="0">
                <a:effectLst/>
                <a:latin typeface="宋体" panose="02010600030101010101" pitchFamily="2" charset="-122"/>
                <a:ea typeface="宋体" panose="02010600030101010101" pitchFamily="2" charset="-122"/>
              </a:rPr>
              <a:t>常用文献类型和标识代码</a:t>
            </a:r>
            <a:endParaRPr lang="zh-CN" altLang="en-US" sz="1800" kern="100" dirty="0">
              <a:effectLst/>
              <a:latin typeface="Times New Roman" panose="02020603050405020304" pitchFamily="18" charset="0"/>
            </a:endParaRPr>
          </a:p>
        </p:txBody>
      </p:sp>
    </p:spTree>
    <p:extLst>
      <p:ext uri="{BB962C8B-B14F-4D97-AF65-F5344CB8AC3E}">
        <p14:creationId xmlns:p14="http://schemas.microsoft.com/office/powerpoint/2010/main" val="1978909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E3ED3-FBDB-DDB6-2EBB-68EDD86A71B0}"/>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E1DD7EB1-4782-28D5-0C76-1796336DD08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31350D76-A32E-85AF-174A-F2509C0098D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7170D782-7E17-8251-C22B-24AFB0F4C001}"/>
              </a:ext>
            </a:extLst>
          </p:cNvPr>
          <p:cNvSpPr txBox="1"/>
          <p:nvPr/>
        </p:nvSpPr>
        <p:spPr>
          <a:xfrm>
            <a:off x="861591" y="577844"/>
            <a:ext cx="9319925" cy="940893"/>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（三）格式规范</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5BA42D6E-BCB1-1272-6FAC-C55990D31AF4}"/>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35</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59B20AB4-332A-E5FB-81DF-5BA867589B2A}"/>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二、写作要点</a:t>
            </a:r>
          </a:p>
        </p:txBody>
      </p:sp>
      <p:sp>
        <p:nvSpPr>
          <p:cNvPr id="4" name="文本框 3">
            <a:extLst>
              <a:ext uri="{FF2B5EF4-FFF2-40B4-BE49-F238E27FC236}">
                <a16:creationId xmlns:a16="http://schemas.microsoft.com/office/drawing/2014/main" id="{5F40799F-FECB-EC71-8CCE-257B85C5572A}"/>
              </a:ext>
            </a:extLst>
          </p:cNvPr>
          <p:cNvSpPr txBox="1"/>
          <p:nvPr/>
        </p:nvSpPr>
        <p:spPr>
          <a:xfrm>
            <a:off x="1446007" y="1207804"/>
            <a:ext cx="6174606" cy="430887"/>
          </a:xfrm>
          <a:prstGeom prst="rect">
            <a:avLst/>
          </a:prstGeom>
          <a:noFill/>
        </p:spPr>
        <p:txBody>
          <a:bodyPr wrap="square">
            <a:spAutoFit/>
          </a:bodyPr>
          <a:lstStyle/>
          <a:p>
            <a:r>
              <a:rPr lang="en-US" altLang="zh-CN"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3.</a:t>
            </a:r>
            <a:r>
              <a:rPr lang="zh-CN" altLang="en-US" sz="2200" b="1" dirty="0">
                <a:solidFill>
                  <a:schemeClr val="accent1"/>
                </a:solidFill>
                <a:latin typeface="华文楷体" panose="02010600040101010101" pitchFamily="2" charset="-122"/>
                <a:ea typeface="华文楷体" panose="02010600040101010101" pitchFamily="2" charset="-122"/>
                <a:cs typeface="Times New Roman" panose="02020603050405020304" pitchFamily="18" charset="0"/>
              </a:rPr>
              <a:t>专项要求</a:t>
            </a:r>
            <a:endParaRPr lang="zh-CN" altLang="en-US" sz="2200" dirty="0">
              <a:latin typeface="华文楷体" panose="02010600040101010101" pitchFamily="2" charset="-122"/>
              <a:ea typeface="华文楷体" panose="02010600040101010101" pitchFamily="2" charset="-122"/>
            </a:endParaRPr>
          </a:p>
        </p:txBody>
      </p:sp>
      <p:sp>
        <p:nvSpPr>
          <p:cNvPr id="10" name="文本框 9">
            <a:extLst>
              <a:ext uri="{FF2B5EF4-FFF2-40B4-BE49-F238E27FC236}">
                <a16:creationId xmlns:a16="http://schemas.microsoft.com/office/drawing/2014/main" id="{1BBFBFEC-D156-0BC8-A212-2F03E4576478}"/>
              </a:ext>
            </a:extLst>
          </p:cNvPr>
          <p:cNvSpPr txBox="1"/>
          <p:nvPr/>
        </p:nvSpPr>
        <p:spPr>
          <a:xfrm>
            <a:off x="684528" y="1558604"/>
            <a:ext cx="11248185" cy="4942443"/>
          </a:xfrm>
          <a:prstGeom prst="rect">
            <a:avLst/>
          </a:prstGeom>
          <a:noFill/>
        </p:spPr>
        <p:txBody>
          <a:bodyPr wrap="square">
            <a:spAutoFit/>
          </a:bodyPr>
          <a:lstStyle/>
          <a:p>
            <a:pPr marL="0" marR="0" indent="612000" algn="just">
              <a:lnSpc>
                <a:spcPct val="120000"/>
              </a:lnSpc>
              <a:buNone/>
            </a:pP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4</a:t>
            </a:r>
            <a:r>
              <a:rPr lang="zh-CN" altLang="en-US" sz="2400" kern="100" dirty="0">
                <a:effectLst/>
                <a:latin typeface="华文楷体" panose="02010600040101010101" pitchFamily="2" charset="-122"/>
                <a:ea typeface="华文楷体" panose="02010600040101010101" pitchFamily="2" charset="-122"/>
              </a:rPr>
              <a:t>）注释。注释在社会科学中使用较多。当论文中的字、词或短语需要进一步加以说明，且没有具体文献来源时，需做注释。由于学位论文篇幅较长，为便于读者查阅，应采用文中编号加“脚注”的方式，不宜采用“尾注”方式。</a:t>
            </a:r>
          </a:p>
          <a:p>
            <a:pPr marL="0" marR="0" indent="612000" algn="just">
              <a:lnSpc>
                <a:spcPct val="120000"/>
              </a:lnSpc>
              <a:buNone/>
            </a:pP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5</a:t>
            </a:r>
            <a:r>
              <a:rPr lang="zh-CN" altLang="en-US" sz="2400" kern="100" dirty="0">
                <a:effectLst/>
                <a:latin typeface="华文楷体" panose="02010600040101010101" pitchFamily="2" charset="-122"/>
                <a:ea typeface="华文楷体" panose="02010600040101010101" pitchFamily="2" charset="-122"/>
              </a:rPr>
              <a:t>）附录。篇幅所限，正文不便给出的内容，如程序代码、理论模型的冗长推导过程、作者估算数据的详细结果、不宜放入正文的辅助性图表等，均宜分门别类放入附录，供有需要的读者查阅。有的学位授予单位还有专门要求，如附上开题报告。</a:t>
            </a:r>
          </a:p>
          <a:p>
            <a:pPr marL="0" marR="0" indent="612000" algn="just">
              <a:lnSpc>
                <a:spcPct val="120000"/>
              </a:lnSpc>
              <a:buNone/>
            </a:pPr>
            <a:r>
              <a:rPr lang="zh-CN" altLang="en-US" sz="2400" kern="100" dirty="0">
                <a:effectLst/>
                <a:latin typeface="华文楷体" panose="02010600040101010101" pitchFamily="2" charset="-122"/>
                <a:ea typeface="华文楷体" panose="02010600040101010101" pitchFamily="2" charset="-122"/>
              </a:rPr>
              <a:t>（</a:t>
            </a:r>
            <a:r>
              <a:rPr lang="en-US" altLang="zh-CN" sz="2400" kern="100" dirty="0">
                <a:effectLst/>
                <a:latin typeface="华文楷体" panose="02010600040101010101" pitchFamily="2" charset="-122"/>
                <a:ea typeface="华文楷体" panose="02010600040101010101" pitchFamily="2" charset="-122"/>
              </a:rPr>
              <a:t>6</a:t>
            </a:r>
            <a:r>
              <a:rPr lang="zh-CN" altLang="en-US" sz="2400" kern="100" dirty="0">
                <a:effectLst/>
                <a:latin typeface="华文楷体" panose="02010600040101010101" pitchFamily="2" charset="-122"/>
                <a:ea typeface="华文楷体" panose="02010600040101010101" pitchFamily="2" charset="-122"/>
              </a:rPr>
              <a:t>）致谢。位置可前可后。致谢对象应为对论文研究提供帮助者：提供经费资助的单位或个人；导师或其他给予帮助的师长；协助完成研究工作和提供便利条件的组织或个人；其他应感谢的组织和个人。如为后记，致谢之前还应交代论文写作的背景。</a:t>
            </a:r>
          </a:p>
        </p:txBody>
      </p:sp>
    </p:spTree>
    <p:extLst>
      <p:ext uri="{BB962C8B-B14F-4D97-AF65-F5344CB8AC3E}">
        <p14:creationId xmlns:p14="http://schemas.microsoft.com/office/powerpoint/2010/main" val="771822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A2D0F7-BC2E-8E78-C5C6-02354F1836B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8A1FB6EA-4C75-C4F2-D263-6D55E30F0447}"/>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BD0B9066-395E-B93F-91C6-7678D8958E0E}"/>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0CBAC78A-1255-D4BF-0DE9-2CFED4A00ACE}"/>
              </a:ext>
            </a:extLst>
          </p:cNvPr>
          <p:cNvSpPr txBox="1"/>
          <p:nvPr/>
        </p:nvSpPr>
        <p:spPr>
          <a:xfrm>
            <a:off x="861590" y="771525"/>
            <a:ext cx="10518141" cy="5847484"/>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（一）各级学位论文比较</a:t>
            </a:r>
            <a:endParaRPr lang="en-US" altLang="zh-CN" sz="2800" b="1" dirty="0">
              <a:solidFill>
                <a:schemeClr val="accent2"/>
              </a:solidFill>
              <a:latin typeface="华文楷体" panose="02010600040101010101" charset="-122"/>
              <a:ea typeface="华文楷体" panose="02010600040101010101" charset="-122"/>
              <a:cs typeface="华文楷体" panose="02010600040101010101" charset="-122"/>
            </a:endParaRPr>
          </a:p>
          <a:p>
            <a:pPr marL="0" indent="252095" algn="just" defTabSz="266700">
              <a:lnSpc>
                <a:spcPct val="150000"/>
              </a:lnSpc>
              <a:spcBef>
                <a:spcPts val="700"/>
              </a:spcBef>
              <a:spcAft>
                <a:spcPct val="0"/>
              </a:spcAft>
            </a:pP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FF0B83C1-C909-9FC7-1336-607EF6A0B70D}"/>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36</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6FD3D8FE-2CA9-DF15-1738-DE9D8F368C81}"/>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三、异同比较</a:t>
            </a:r>
          </a:p>
        </p:txBody>
      </p:sp>
      <p:sp>
        <p:nvSpPr>
          <p:cNvPr id="4" name="文本框 3">
            <a:extLst>
              <a:ext uri="{FF2B5EF4-FFF2-40B4-BE49-F238E27FC236}">
                <a16:creationId xmlns:a16="http://schemas.microsoft.com/office/drawing/2014/main" id="{37C10FBE-377B-C56F-6BFE-2FC6E16ABD94}"/>
              </a:ext>
            </a:extLst>
          </p:cNvPr>
          <p:cNvSpPr txBox="1"/>
          <p:nvPr/>
        </p:nvSpPr>
        <p:spPr>
          <a:xfrm>
            <a:off x="660886" y="1657289"/>
            <a:ext cx="11160522" cy="3917547"/>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不同层级的学位论文，在目标、深度和广度上的要求存在明显差异。本科毕业论文要求学生在所学的已知领域内完成综合训练，以体现其专业知识与写作水平，质量评审主要关注其规范性，对创新性不做要求。博士学位论文要求学生在本专业领域内，对现有认知边界有所突破（边际贡献），其将创新性作为核心要求，同时对专业知识、研究方法、写作能力及格式规范性也有很高要求。硕士学位论文的要求介于二者之间，其对创新性有一定要求但程度适中，主要将学生的专业知识与科研能力作为考核重点。</a:t>
            </a:r>
          </a:p>
        </p:txBody>
      </p:sp>
    </p:spTree>
    <p:extLst>
      <p:ext uri="{BB962C8B-B14F-4D97-AF65-F5344CB8AC3E}">
        <p14:creationId xmlns:p14="http://schemas.microsoft.com/office/powerpoint/2010/main" val="16513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AF5A0C-1831-30BA-15EF-5CF69502E653}"/>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787A1543-6754-BFC7-123B-850C01FA8E5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EEB1B636-AE62-55FD-197B-76FED62F9B3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01EB8540-A90E-8E6B-E764-AD6759B3D50C}"/>
              </a:ext>
            </a:extLst>
          </p:cNvPr>
          <p:cNvSpPr txBox="1"/>
          <p:nvPr/>
        </p:nvSpPr>
        <p:spPr>
          <a:xfrm>
            <a:off x="789271" y="613410"/>
            <a:ext cx="9753062" cy="685165"/>
          </a:xfrm>
          <a:prstGeom prst="rect">
            <a:avLst/>
          </a:prstGeom>
        </p:spPr>
        <p:txBody>
          <a:bodyPr wrap="square">
            <a:noAutofit/>
          </a:bodyPr>
          <a:lstStyle/>
          <a:p>
            <a:pPr marL="0" indent="252095" algn="just" defTabSz="266700">
              <a:lnSpc>
                <a:spcPct val="150000"/>
              </a:lnSpc>
              <a:spcAft>
                <a:spcPct val="0"/>
              </a:spcAft>
            </a:pPr>
            <a:r>
              <a:rPr lang="en-US" altLang="zh-CN" sz="2200" b="1" dirty="0">
                <a:latin typeface="华文楷体" panose="02010600040101010101" charset="-122"/>
                <a:ea typeface="华文楷体" panose="02010600040101010101" charset="-122"/>
                <a:cs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cs typeface="华文楷体" panose="02010600040101010101" charset="-122"/>
              </a:rPr>
              <a:t>（二）与期刊论文异同</a:t>
            </a:r>
            <a:endParaRPr lang="zh-CN" altLang="en-US" sz="2200" dirty="0">
              <a:latin typeface="华文楷体" panose="02010600040101010101" charset="-122"/>
              <a:ea typeface="华文楷体" panose="02010600040101010101" charset="-122"/>
              <a:cs typeface="华文楷体" panose="02010600040101010101" charset="-122"/>
            </a:endParaRPr>
          </a:p>
        </p:txBody>
      </p:sp>
      <p:sp>
        <p:nvSpPr>
          <p:cNvPr id="7" name="灯片编号占位符 6">
            <a:extLst>
              <a:ext uri="{FF2B5EF4-FFF2-40B4-BE49-F238E27FC236}">
                <a16:creationId xmlns:a16="http://schemas.microsoft.com/office/drawing/2014/main" id="{CE54207D-D494-BE62-8228-FDE1ED8F6AE7}"/>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37</a:t>
            </a:fld>
            <a:endParaRPr lang="zh-CN" altLang="en-US" sz="2000" dirty="0">
              <a:solidFill>
                <a:schemeClr val="tx1"/>
              </a:solidFill>
            </a:endParaRPr>
          </a:p>
        </p:txBody>
      </p:sp>
      <p:sp>
        <p:nvSpPr>
          <p:cNvPr id="8" name="Rectangle 4" descr="浅色上对角线">
            <a:extLst>
              <a:ext uri="{FF2B5EF4-FFF2-40B4-BE49-F238E27FC236}">
                <a16:creationId xmlns:a16="http://schemas.microsoft.com/office/drawing/2014/main" id="{D55EAEBC-99FB-FDAD-9174-5B5C0A9288F5}"/>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三、异同比较</a:t>
            </a:r>
          </a:p>
        </p:txBody>
      </p:sp>
      <p:sp>
        <p:nvSpPr>
          <p:cNvPr id="4" name="文本框 3">
            <a:extLst>
              <a:ext uri="{FF2B5EF4-FFF2-40B4-BE49-F238E27FC236}">
                <a16:creationId xmlns:a16="http://schemas.microsoft.com/office/drawing/2014/main" id="{3B392454-185D-6E5A-8A1B-5B9919ADD45B}"/>
              </a:ext>
            </a:extLst>
          </p:cNvPr>
          <p:cNvSpPr txBox="1"/>
          <p:nvPr/>
        </p:nvSpPr>
        <p:spPr>
          <a:xfrm>
            <a:off x="789271" y="1266898"/>
            <a:ext cx="11216527" cy="5875006"/>
          </a:xfrm>
          <a:prstGeom prst="rect">
            <a:avLst/>
          </a:prstGeom>
          <a:noFill/>
        </p:spPr>
        <p:txBody>
          <a:bodyPr wrap="square">
            <a:spAutoFit/>
          </a:bodyPr>
          <a:lstStyle/>
          <a:p>
            <a:pPr marL="0" marR="0" indent="612000" algn="just">
              <a:lnSpc>
                <a:spcPct val="110000"/>
              </a:lnSpc>
              <a:buNone/>
            </a:pPr>
            <a:r>
              <a:rPr lang="zh-CN" altLang="en-US" sz="2400" kern="100" dirty="0">
                <a:effectLst/>
                <a:latin typeface="华文楷体" panose="02010600040101010101" pitchFamily="2" charset="-122"/>
                <a:ea typeface="华文楷体" panose="02010600040101010101" pitchFamily="2" charset="-122"/>
              </a:rPr>
              <a:t>学位论文与期刊论文同属学术论文，在内容结构和格式规范等方面有诸多共性。然而，二者在目的作用、完成方式与核心要求等方面，也有明显差异。</a:t>
            </a:r>
          </a:p>
          <a:p>
            <a:pPr marL="0" marR="0" indent="612000" algn="just">
              <a:lnSpc>
                <a:spcPct val="110000"/>
              </a:lnSpc>
              <a:buNone/>
            </a:pPr>
            <a:r>
              <a:rPr lang="zh-CN" altLang="en-US" sz="2400" kern="100" dirty="0">
                <a:effectLst/>
                <a:latin typeface="华文楷体" panose="02010600040101010101" pitchFamily="2" charset="-122"/>
                <a:ea typeface="华文楷体" panose="02010600040101010101" pitchFamily="2" charset="-122"/>
              </a:rPr>
              <a:t>学位论文主要用于检验人才培养成效，据其评估论文作者是否有资格获得特定学位。期刊论文则重在研究成果的交流，旨在推动各学科知识体系的扩展。学位论文只有唯一署名作者，其通常尚不具备独立科研能力，需要在导师指导下完成研究工作，学位论文作者和导师共同承担学术责任。期刊论文可以独立或合作完成，即使作者之间具有师生关系，相互角色已转变为合作者而非指导关系。期刊论文极为强调创新性，级别越高的期刊越是如此；博士学位论文同样注重创新，发表期刊论文往往构成毕业资格的核心要求，借助期刊论文评审机制保证学位论文的创新性。期刊论文有严格的版面约束，聚焦一个具体问题做集中突破；学位论文没有篇幅限制，可供作者自由发挥，博士论文的主体部分通常可以拆解为几篇期刊论文。此外，学位论文从选题到答辩，有固定流程和明确进度；期刊论文虽然也有严格的评审流程，但并无固定时间节点。</a:t>
            </a:r>
          </a:p>
          <a:p>
            <a:pPr marL="0" marR="0" indent="3048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 </a:t>
            </a:r>
          </a:p>
        </p:txBody>
      </p:sp>
    </p:spTree>
    <p:extLst>
      <p:ext uri="{BB962C8B-B14F-4D97-AF65-F5344CB8AC3E}">
        <p14:creationId xmlns:p14="http://schemas.microsoft.com/office/powerpoint/2010/main" val="540975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微信图片_2025-08-21_135334_841"/>
          <p:cNvPicPr>
            <a:picLocks noChangeAspect="1"/>
          </p:cNvPicPr>
          <p:nvPr/>
        </p:nvPicPr>
        <p:blipFill>
          <a:blip r:embed="rId2"/>
          <a:stretch>
            <a:fillRect/>
          </a:stretch>
        </p:blipFill>
        <p:spPr>
          <a:xfrm>
            <a:off x="500438" y="-72736"/>
            <a:ext cx="11691562" cy="6681355"/>
          </a:xfrm>
          <a:prstGeom prst="rect">
            <a:avLst/>
          </a:prstGeom>
        </p:spPr>
      </p:pic>
      <p:sp>
        <p:nvSpPr>
          <p:cNvPr id="52" name="圆角矩形 51"/>
          <p:cNvSpPr/>
          <p:nvPr/>
        </p:nvSpPr>
        <p:spPr>
          <a:xfrm>
            <a:off x="1817489" y="856749"/>
            <a:ext cx="8222187" cy="2405890"/>
          </a:xfrm>
          <a:prstGeom prst="roundRect">
            <a:avLst/>
          </a:prstGeom>
          <a:ln>
            <a:noFill/>
          </a:ln>
        </p:spPr>
        <p:style>
          <a:lnRef idx="2">
            <a:schemeClr val="accent1"/>
          </a:lnRef>
          <a:fillRef idx="0">
            <a:srgbClr val="FFFFFF"/>
          </a:fillRef>
          <a:effectRef idx="0">
            <a:srgbClr val="FFFFFF"/>
          </a:effectRef>
          <a:fontRef idx="minor">
            <a:schemeClr val="tx1"/>
          </a:fontRef>
        </p:style>
        <p:txBody>
          <a:bodyPr rtlCol="0" anchor="ctr"/>
          <a:lstStyle/>
          <a:p>
            <a:pPr algn="ctr"/>
            <a:endParaRPr lang="zh-CN" altLang="en-US"/>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38</a:t>
            </a:fld>
            <a:endParaRPr lang="zh-CN" altLang="en-US" sz="2000" dirty="0">
              <a:solidFill>
                <a:schemeClr val="tx1"/>
              </a:solidFill>
            </a:endParaRPr>
          </a:p>
        </p:txBody>
      </p:sp>
      <p:sp>
        <p:nvSpPr>
          <p:cNvPr id="6" name="Rectangle 4"/>
          <p:cNvSpPr>
            <a:spLocks noGrp="1" noChangeArrowheads="1"/>
          </p:cNvSpPr>
          <p:nvPr/>
        </p:nvSpPr>
        <p:spPr>
          <a:xfrm>
            <a:off x="2378054" y="-131202"/>
            <a:ext cx="6948656" cy="11112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50000"/>
              </a:lnSpc>
            </a:pPr>
            <a:br>
              <a:rPr lang="zh-CN" altLang="en-US" sz="1900" dirty="0">
                <a:latin typeface="微软雅黑" panose="020B0503020204020204" pitchFamily="34" charset="-122"/>
                <a:ea typeface="微软雅黑" panose="020B0503020204020204" pitchFamily="34" charset="-122"/>
              </a:rPr>
            </a:br>
            <a:r>
              <a:rPr lang="zh-CN" altLang="en-US" sz="4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第</a:t>
            </a:r>
            <a:r>
              <a:rPr lang="zh-CN" altLang="en-US" sz="4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sym typeface="+mn-ea"/>
              </a:rPr>
              <a:t>四节 本科毕业论文实例</a:t>
            </a:r>
            <a:endParaRPr lang="en-US" altLang="zh-CN" sz="3600" dirty="0">
              <a:latin typeface="楷体" panose="02010609060101010101" charset="-122"/>
              <a:ea typeface="楷体" panose="02010609060101010101" charset="-122"/>
              <a:cs typeface="楷体" panose="02010609060101010101" charset="-122"/>
              <a:sym typeface="+mn-ea"/>
            </a:endParaRPr>
          </a:p>
        </p:txBody>
      </p:sp>
      <p:sp>
        <p:nvSpPr>
          <p:cNvPr id="7" name="Rectangle 9"/>
          <p:cNvSpPr txBox="1">
            <a:spLocks noChangeArrowheads="1"/>
          </p:cNvSpPr>
          <p:nvPr/>
        </p:nvSpPr>
        <p:spPr>
          <a:xfrm>
            <a:off x="1909613" y="1223788"/>
            <a:ext cx="4436606" cy="2895600"/>
          </a:xfrm>
          <a:prstGeom prst="rect">
            <a:avLst/>
          </a:prstGeom>
          <a:ln w="25400">
            <a:noFill/>
          </a:ln>
          <a:effectLst>
            <a:outerShdw blurRad="50800" dist="50800" dir="5400000" algn="ctr" rotWithShape="0">
              <a:schemeClr val="accent5">
                <a:lumMod val="20000"/>
                <a:lumOff val="80000"/>
              </a:schemeClr>
            </a:outerShdw>
          </a:effectLst>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一、引言</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二、文献综述</a:t>
            </a:r>
            <a:b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br>
            <a:r>
              <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rPr>
              <a:t>三、理论模型</a:t>
            </a:r>
            <a:endParaRPr lang="en-US" altLang="zh-CN"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a:p>
            <a:pPr algn="l">
              <a:lnSpc>
                <a:spcPct val="150000"/>
              </a:lnSpc>
            </a:pPr>
            <a:endParaRPr lang="zh-CN" altLang="en-US" sz="3600" b="1" dirty="0">
              <a:solidFill>
                <a:srgbClr val="0070C0"/>
              </a:solidFill>
              <a:latin typeface="Times New Roman" panose="02020603050405020304" pitchFamily="18" charset="0"/>
              <a:ea typeface="楷体" panose="02010609060101010101" charset="-122"/>
              <a:cs typeface="Times New Roman" panose="02020603050405020304" pitchFamily="18" charset="0"/>
              <a:sym typeface="+mn-ea"/>
            </a:endParaRPr>
          </a:p>
        </p:txBody>
      </p:sp>
      <p:sp>
        <p:nvSpPr>
          <p:cNvPr id="3" name="文本框 2">
            <a:extLst>
              <a:ext uri="{FF2B5EF4-FFF2-40B4-BE49-F238E27FC236}">
                <a16:creationId xmlns:a16="http://schemas.microsoft.com/office/drawing/2014/main" id="{4776B1F4-4610-1AD7-4AA0-2DB19086367F}"/>
              </a:ext>
            </a:extLst>
          </p:cNvPr>
          <p:cNvSpPr txBox="1"/>
          <p:nvPr/>
        </p:nvSpPr>
        <p:spPr>
          <a:xfrm>
            <a:off x="1909613" y="3353774"/>
            <a:ext cx="6219824" cy="2455480"/>
          </a:xfrm>
          <a:prstGeom prst="rect">
            <a:avLst/>
          </a:prstGeom>
          <a:noFill/>
        </p:spPr>
        <p:txBody>
          <a:bodyPr wrap="square">
            <a:spAutoFit/>
          </a:bodyPr>
          <a:lstStyle/>
          <a:p>
            <a:pPr algn="l">
              <a:lnSpc>
                <a:spcPct val="150000"/>
              </a:lnSpc>
            </a:pPr>
            <a:r>
              <a:rPr lang="zh-CN" altLang="en-US" sz="3600" b="1" dirty="0">
                <a:solidFill>
                  <a:srgbClr val="0070C0"/>
                </a:solidFill>
                <a:latin typeface="楷体" panose="02010609060101010101" pitchFamily="49" charset="-122"/>
                <a:ea typeface="楷体" panose="02010609060101010101" pitchFamily="49" charset="-122"/>
                <a:cs typeface="Times New Roman" panose="02020603050405020304" pitchFamily="18" charset="0"/>
                <a:sym typeface="+mn-ea"/>
              </a:rPr>
              <a:t>四、计量分析</a:t>
            </a:r>
            <a:endParaRPr lang="en-US" altLang="zh-CN" sz="3600" b="1" dirty="0">
              <a:solidFill>
                <a:srgbClr val="0070C0"/>
              </a:solidFill>
              <a:latin typeface="楷体" panose="02010609060101010101" pitchFamily="49" charset="-122"/>
              <a:ea typeface="楷体" panose="02010609060101010101" pitchFamily="49" charset="-122"/>
              <a:cs typeface="Times New Roman" panose="02020603050405020304" pitchFamily="18" charset="0"/>
              <a:sym typeface="+mn-ea"/>
            </a:endParaRPr>
          </a:p>
          <a:p>
            <a:pPr algn="l">
              <a:lnSpc>
                <a:spcPct val="150000"/>
              </a:lnSpc>
            </a:pPr>
            <a:r>
              <a:rPr lang="zh-CN" altLang="en-US" sz="3600" b="1" dirty="0">
                <a:solidFill>
                  <a:srgbClr val="0070C0"/>
                </a:solidFill>
                <a:latin typeface="楷体" panose="02010609060101010101" pitchFamily="49" charset="-122"/>
                <a:ea typeface="楷体" panose="02010609060101010101" pitchFamily="49" charset="-122"/>
                <a:cs typeface="Times New Roman" panose="02020603050405020304" pitchFamily="18" charset="0"/>
                <a:sym typeface="+mn-ea"/>
              </a:rPr>
              <a:t>五、模拟分析</a:t>
            </a:r>
            <a:endParaRPr lang="en-US" altLang="zh-CN" sz="3600" b="1" dirty="0">
              <a:solidFill>
                <a:srgbClr val="0070C0"/>
              </a:solidFill>
              <a:latin typeface="楷体" panose="02010609060101010101" pitchFamily="49" charset="-122"/>
              <a:ea typeface="楷体" panose="02010609060101010101" pitchFamily="49" charset="-122"/>
              <a:cs typeface="Times New Roman" panose="02020603050405020304" pitchFamily="18" charset="0"/>
              <a:sym typeface="+mn-ea"/>
            </a:endParaRPr>
          </a:p>
          <a:p>
            <a:pPr algn="l">
              <a:lnSpc>
                <a:spcPct val="150000"/>
              </a:lnSpc>
            </a:pPr>
            <a:r>
              <a:rPr lang="zh-CN" altLang="en-US" sz="3600" b="1" dirty="0">
                <a:solidFill>
                  <a:srgbClr val="0070C0"/>
                </a:solidFill>
                <a:latin typeface="楷体" panose="02010609060101010101" pitchFamily="49" charset="-122"/>
                <a:ea typeface="楷体" panose="02010609060101010101" pitchFamily="49" charset="-122"/>
                <a:cs typeface="Times New Roman" panose="02020603050405020304" pitchFamily="18" charset="0"/>
                <a:sym typeface="+mn-ea"/>
              </a:rPr>
              <a:t>六、主要结论</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591081" y="775335"/>
            <a:ext cx="11353800"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endParaRPr lang="zh-CN" altLang="en-US" sz="2000" dirty="0">
              <a:latin typeface="华文楷体" panose="02010600040101010101" charset="-122"/>
              <a:ea typeface="华文楷体" panose="02010600040101010101" charset="-122"/>
            </a:endParaRPr>
          </a:p>
          <a:p>
            <a:pPr>
              <a:spcBef>
                <a:spcPct val="50000"/>
              </a:spcBef>
            </a:pPr>
            <a:r>
              <a:rPr lang="en-US" altLang="zh-CN" sz="2000"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（一）科技报告</a:t>
            </a:r>
          </a:p>
          <a:p>
            <a:pPr indent="609600">
              <a:lnSpc>
                <a:spcPct val="150000"/>
              </a:lnSpc>
            </a:pPr>
            <a:r>
              <a:rPr lang="en-US" altLang="zh-CN" sz="2400" dirty="0">
                <a:latin typeface="华文楷体" panose="02010600040101010101" charset="-122"/>
                <a:ea typeface="华文楷体" panose="02010600040101010101" charset="-122"/>
              </a:rPr>
              <a:t>GB/T 7713.3-2014《</a:t>
            </a:r>
            <a:r>
              <a:rPr lang="zh-CN" altLang="en-US" sz="2400" dirty="0">
                <a:latin typeface="华文楷体" panose="02010600040101010101" charset="-122"/>
                <a:ea typeface="华文楷体" panose="02010600040101010101" charset="-122"/>
              </a:rPr>
              <a:t>科技报告编写规则</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指出：科技报告（</a:t>
            </a:r>
            <a:r>
              <a:rPr lang="en-US" altLang="zh-CN" sz="2400" dirty="0">
                <a:latin typeface="华文楷体" panose="02010600040101010101" charset="-122"/>
                <a:ea typeface="华文楷体" panose="02010600040101010101" charset="-122"/>
              </a:rPr>
              <a:t>scientific and technical reports</a:t>
            </a:r>
            <a:r>
              <a:rPr lang="zh-CN" altLang="en-US" sz="2400" dirty="0">
                <a:latin typeface="华文楷体" panose="02010600040101010101" charset="-122"/>
                <a:ea typeface="华文楷体" panose="02010600040101010101" charset="-122"/>
              </a:rPr>
              <a:t>）也称科学技术报告，是进行科研活动的组织或个人描述其从事的研究、设计、工程、试验和鉴定等活动的进展或结果，或描述一个科学或技术问题的现状和发展的文献。</a:t>
            </a:r>
          </a:p>
          <a:p>
            <a:pPr indent="609600">
              <a:lnSpc>
                <a:spcPct val="150000"/>
              </a:lnSpc>
            </a:pPr>
            <a:r>
              <a:rPr lang="zh-CN" altLang="en-US" sz="2400" dirty="0">
                <a:latin typeface="华文楷体" panose="02010600040101010101" charset="-122"/>
                <a:ea typeface="华文楷体" panose="02010600040101010101" charset="-122"/>
              </a:rPr>
              <a:t>科技报告包含丰富的信息，可以涵盖正反两方面的结果和经验，用于解释、应用或重复科研活动的结果或方法。科研报告的主要目的在于积累、交流、传播科学技术研究与实践的结果，并提出有关的行动建议。</a:t>
            </a:r>
          </a:p>
          <a:p>
            <a:pPr indent="609600">
              <a:lnSpc>
                <a:spcPct val="150000"/>
              </a:lnSpc>
            </a:pPr>
            <a:r>
              <a:rPr lang="zh-CN" altLang="en-US" sz="2400" dirty="0">
                <a:latin typeface="华文楷体" panose="02010600040101010101" charset="-122"/>
                <a:ea typeface="华文楷体" panose="02010600040101010101" charset="-122"/>
              </a:rPr>
              <a:t>由上可知：科技报告主要指实验报告，内容与目的有别于本书第</a:t>
            </a:r>
            <a:r>
              <a:rPr lang="en-US" altLang="zh-CN" sz="2400" dirty="0">
                <a:latin typeface="华文楷体" panose="02010600040101010101" charset="-122"/>
                <a:ea typeface="华文楷体" panose="02010600040101010101" charset="-122"/>
              </a:rPr>
              <a:t>17</a:t>
            </a:r>
            <a:r>
              <a:rPr lang="zh-CN" altLang="en-US" sz="2400" dirty="0">
                <a:latin typeface="华文楷体" panose="02010600040101010101" charset="-122"/>
                <a:ea typeface="华文楷体" panose="02010600040101010101" charset="-122"/>
              </a:rPr>
              <a:t>章讨论的调查报告；同时，其重在记录陈述，写法上与论证为主的学术论文迥异。</a:t>
            </a: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3</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一、科研文本分类概览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092096" y="986790"/>
            <a:ext cx="1056703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39</a:t>
            </a:fld>
            <a:endParaRPr lang="zh-CN" altLang="en-US" sz="2000" dirty="0">
              <a:solidFill>
                <a:schemeClr val="tx1"/>
              </a:solidFill>
            </a:endParaRPr>
          </a:p>
        </p:txBody>
      </p:sp>
      <p:sp>
        <p:nvSpPr>
          <p:cNvPr id="5" name="文本框 4">
            <a:extLst>
              <a:ext uri="{FF2B5EF4-FFF2-40B4-BE49-F238E27FC236}">
                <a16:creationId xmlns:a16="http://schemas.microsoft.com/office/drawing/2014/main" id="{1608378F-258E-8B44-1570-7ACFE81149B4}"/>
              </a:ext>
            </a:extLst>
          </p:cNvPr>
          <p:cNvSpPr txBox="1"/>
          <p:nvPr/>
        </p:nvSpPr>
        <p:spPr>
          <a:xfrm>
            <a:off x="861590" y="1634196"/>
            <a:ext cx="10959818" cy="2241960"/>
          </a:xfrm>
          <a:prstGeom prst="rect">
            <a:avLst/>
          </a:prstGeom>
          <a:noFill/>
        </p:spPr>
        <p:txBody>
          <a:bodyPr wrap="square">
            <a:spAutoFit/>
          </a:bodyPr>
          <a:lstStyle/>
          <a:p>
            <a:pPr marL="0" marR="0" indent="612000" algn="just">
              <a:lnSpc>
                <a:spcPct val="150000"/>
              </a:lnSpc>
              <a:buNone/>
            </a:pPr>
            <a:r>
              <a:rPr lang="zh-CN" altLang="en-US" sz="2400" kern="100" dirty="0">
                <a:effectLst/>
                <a:latin typeface="华文楷体" panose="02010600040101010101" pitchFamily="2" charset="-122"/>
                <a:ea typeface="华文楷体" panose="02010600040101010101" pitchFamily="2" charset="-122"/>
              </a:rPr>
              <a:t>本节给出一篇经济统计学专业的本科毕业论文实例，篇幅限制，有所取舍。</a:t>
            </a:r>
          </a:p>
          <a:p>
            <a:pPr marL="0" marR="0" indent="612000" algn="just">
              <a:lnSpc>
                <a:spcPct val="150000"/>
              </a:lnSpc>
              <a:buNone/>
            </a:pPr>
            <a:r>
              <a:rPr lang="zh-CN" altLang="en-US" sz="2400" b="1" kern="100" dirty="0">
                <a:effectLst/>
                <a:latin typeface="华文楷体" panose="02010600040101010101" pitchFamily="2" charset="-122"/>
                <a:ea typeface="华文楷体" panose="02010600040101010101" pitchFamily="2" charset="-122"/>
              </a:rPr>
              <a:t>中文题目：偏向型技术进步视角下天津市经济增长驱动力研究</a:t>
            </a:r>
            <a:endParaRPr lang="zh-CN" altLang="en-US" sz="2400" kern="100" dirty="0">
              <a:effectLst/>
              <a:latin typeface="华文楷体" panose="02010600040101010101" pitchFamily="2" charset="-122"/>
              <a:ea typeface="华文楷体" panose="02010600040101010101" pitchFamily="2" charset="-122"/>
            </a:endParaRPr>
          </a:p>
          <a:p>
            <a:pPr marL="0" marR="0" indent="612000" algn="just">
              <a:lnSpc>
                <a:spcPct val="150000"/>
              </a:lnSpc>
              <a:buNone/>
            </a:pPr>
            <a:r>
              <a:rPr lang="zh-CN" altLang="en-US" sz="2400" b="1" kern="100" dirty="0">
                <a:effectLst/>
                <a:latin typeface="华文楷体" panose="02010600040101010101" pitchFamily="2" charset="-122"/>
                <a:ea typeface="华文楷体" panose="02010600040101010101" pitchFamily="2" charset="-122"/>
              </a:rPr>
              <a:t>英文题目：</a:t>
            </a:r>
            <a:r>
              <a:rPr lang="en-US" alt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Research </a:t>
            </a:r>
            <a:r>
              <a:rPr lang="en-US" altLang="zh-CN" sz="2400" b="1" kern="100" dirty="0">
                <a:effectLst/>
                <a:latin typeface="Times New Roman" panose="02020603050405020304" pitchFamily="18" charset="0"/>
                <a:cs typeface="Times New Roman" panose="02020603050405020304" pitchFamily="18" charset="0"/>
              </a:rPr>
              <a:t>on the </a:t>
            </a:r>
            <a:r>
              <a:rPr lang="en-US" alt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Driving Force</a:t>
            </a:r>
            <a:r>
              <a:rPr lang="en-US" altLang="zh-CN" sz="2400" b="1" kern="100" dirty="0">
                <a:effectLst/>
                <a:latin typeface="Times New Roman" panose="02020603050405020304" pitchFamily="18" charset="0"/>
                <a:cs typeface="Times New Roman" panose="02020603050405020304" pitchFamily="18" charset="0"/>
              </a:rPr>
              <a:t>s of</a:t>
            </a:r>
            <a:r>
              <a:rPr lang="en-US" alt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 Tianjin</a:t>
            </a:r>
            <a:r>
              <a:rPr lang="en-US" altLang="zh-CN" sz="2400" b="1" kern="100" dirty="0">
                <a:effectLst/>
                <a:latin typeface="Times New Roman" panose="02020603050405020304" pitchFamily="18" charset="0"/>
                <a:cs typeface="Times New Roman" panose="02020603050405020304" pitchFamily="18" charset="0"/>
              </a:rPr>
              <a:t> </a:t>
            </a:r>
            <a:r>
              <a:rPr lang="en-US" alt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Economic Growth:</a:t>
            </a:r>
            <a:r>
              <a:rPr lang="en-US" altLang="zh-CN" sz="2400" b="1" kern="100" dirty="0">
                <a:effectLst/>
                <a:latin typeface="Times New Roman" panose="02020603050405020304" pitchFamily="18" charset="0"/>
                <a:cs typeface="Times New Roman" panose="02020603050405020304" pitchFamily="18" charset="0"/>
              </a:rPr>
              <a:t> </a:t>
            </a:r>
            <a:r>
              <a:rPr lang="en-US" alt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from the Perspective of</a:t>
            </a:r>
            <a:r>
              <a:rPr lang="en-US" altLang="zh-CN" sz="2400" b="1" kern="100" dirty="0">
                <a:effectLst/>
                <a:latin typeface="Times New Roman" panose="02020603050405020304" pitchFamily="18" charset="0"/>
                <a:cs typeface="Times New Roman" panose="02020603050405020304" pitchFamily="18" charset="0"/>
              </a:rPr>
              <a:t> </a:t>
            </a:r>
            <a:r>
              <a:rPr lang="en-US" alt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Biased Technological Progress</a:t>
            </a:r>
            <a:endParaRPr lang="en-US" altLang="zh-CN" sz="2400" kern="100" dirty="0">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1015C-A89A-99B3-D8A4-0F49977DBA1F}"/>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0807EE43-374A-98BB-5FDF-A859C9CA886C}"/>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B366AF41-F9C5-EBB8-9774-B159B91C53A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918DCB8-3161-D1DD-A4D0-B619D88435FB}"/>
              </a:ext>
            </a:extLst>
          </p:cNvPr>
          <p:cNvSpPr txBox="1"/>
          <p:nvPr/>
        </p:nvSpPr>
        <p:spPr>
          <a:xfrm>
            <a:off x="1092096" y="986790"/>
            <a:ext cx="1056703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a:extLst>
              <a:ext uri="{FF2B5EF4-FFF2-40B4-BE49-F238E27FC236}">
                <a16:creationId xmlns:a16="http://schemas.microsoft.com/office/drawing/2014/main" id="{A75EAEDC-EBF2-640C-2E32-9223DCB63D50}"/>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40</a:t>
            </a:fld>
            <a:endParaRPr lang="zh-CN" altLang="en-US" sz="2000" dirty="0">
              <a:solidFill>
                <a:schemeClr val="tx1"/>
              </a:solidFill>
            </a:endParaRPr>
          </a:p>
        </p:txBody>
      </p:sp>
      <p:sp>
        <p:nvSpPr>
          <p:cNvPr id="4" name="文本框 3">
            <a:extLst>
              <a:ext uri="{FF2B5EF4-FFF2-40B4-BE49-F238E27FC236}">
                <a16:creationId xmlns:a16="http://schemas.microsoft.com/office/drawing/2014/main" id="{DE3D1FCA-0666-1849-A124-A5DBCF8AB2D7}"/>
              </a:ext>
            </a:extLst>
          </p:cNvPr>
          <p:cNvSpPr txBox="1"/>
          <p:nvPr/>
        </p:nvSpPr>
        <p:spPr>
          <a:xfrm>
            <a:off x="338561" y="-204469"/>
            <a:ext cx="11940120" cy="6823471"/>
          </a:xfrm>
          <a:prstGeom prst="rect">
            <a:avLst/>
          </a:prstGeom>
          <a:noFill/>
        </p:spPr>
        <p:txBody>
          <a:bodyPr wrap="square">
            <a:spAutoFit/>
          </a:bodyPr>
          <a:lstStyle/>
          <a:p>
            <a:pPr marL="0" marR="0" algn="ctr">
              <a:lnSpc>
                <a:spcPct val="150000"/>
              </a:lnSpc>
              <a:spcBef>
                <a:spcPts val="1560"/>
              </a:spcBef>
              <a:spcAft>
                <a:spcPts val="780"/>
              </a:spcAft>
              <a:buNone/>
            </a:pPr>
            <a:r>
              <a:rPr lang="zh-CN" altLang="en-US" sz="2400" b="1" kern="100" dirty="0">
                <a:effectLst/>
                <a:latin typeface="华文楷体" panose="02010600040101010101" pitchFamily="2" charset="-122"/>
                <a:ea typeface="华文楷体" panose="02010600040101010101" pitchFamily="2" charset="-122"/>
              </a:rPr>
              <a:t>内容摘要</a:t>
            </a:r>
            <a:endParaRPr lang="zh-CN" altLang="en-US" sz="1600" kern="100" dirty="0">
              <a:effectLst/>
              <a:latin typeface="华文楷体" panose="02010600040101010101" pitchFamily="2" charset="-122"/>
              <a:ea typeface="华文楷体" panose="02010600040101010101" pitchFamily="2" charset="-122"/>
            </a:endParaRPr>
          </a:p>
          <a:p>
            <a:pPr marL="323850" marR="323850" indent="612000" algn="just">
              <a:buNone/>
            </a:pPr>
            <a:r>
              <a:rPr lang="zh-CN" altLang="en-US" sz="2400" kern="100" dirty="0">
                <a:effectLst/>
                <a:latin typeface="华文楷体" panose="02010600040101010101" pitchFamily="2" charset="-122"/>
                <a:ea typeface="华文楷体" panose="02010600040101010101" pitchFamily="2" charset="-122"/>
              </a:rPr>
              <a:t>经济增长是福利改善和社会进步的重要动力，其始终跻身宏观经济研究的核心领域。我国已经进入经济发展转型的关键时期，实现由投入扩张驱动的粗放型增长向技术创新驱动的集约型增长成为当务之急。在京津冀一体化成为我国打造新经济增长点的重大战略之际，对天津经济增长方式转型的要求更为迫切。已有若干文献对我国技术进步偏向及其对经济增长的影响进行考察，但鉴于我国地区经济发展差异很大，深入开展省级层面的研究极有必要。</a:t>
            </a:r>
          </a:p>
          <a:p>
            <a:pPr marL="323850" marR="323850" indent="612000" algn="just">
              <a:buNone/>
            </a:pPr>
            <a:r>
              <a:rPr lang="zh-CN" altLang="en-US" sz="2400" kern="100" dirty="0">
                <a:effectLst/>
                <a:latin typeface="华文楷体" panose="02010600040101010101" pitchFamily="2" charset="-122"/>
                <a:ea typeface="华文楷体" panose="02010600040101010101" pitchFamily="2" charset="-122"/>
              </a:rPr>
              <a:t>本文重点考察改革时期天津市经济增长驱动因素及时期变化，揭示技术进步偏向对经济增长的影响，据以对天津乃至我国经济增长模式转型提供有益的经验参考。主要完成两方面工作：首先，实证测度技术偏向，并将经济增长率在要素投入与技术变化之间进行分解；随后，利用要素效率变化率及要素替代弹性估计值模拟潜在经济增长率，并将模拟路径与实际增长路径进行比较。</a:t>
            </a:r>
          </a:p>
          <a:p>
            <a:pPr marL="323850" marR="323850" indent="612000" algn="just">
              <a:buNone/>
            </a:pPr>
            <a:r>
              <a:rPr lang="zh-CN" altLang="en-US" sz="2400" kern="100" dirty="0">
                <a:effectLst/>
                <a:latin typeface="华文楷体" panose="02010600040101010101" pitchFamily="2" charset="-122"/>
                <a:ea typeface="华文楷体" panose="02010600040101010101" pitchFamily="2" charset="-122"/>
              </a:rPr>
              <a:t>研究发现：天津要素替代弹性小于</a:t>
            </a:r>
            <a:r>
              <a:rPr lang="en-US" altLang="zh-CN" sz="2400" kern="100" dirty="0">
                <a:effectLst/>
                <a:latin typeface="华文楷体" panose="02010600040101010101" pitchFamily="2" charset="-122"/>
                <a:ea typeface="华文楷体" panose="02010600040101010101" pitchFamily="2" charset="-122"/>
              </a:rPr>
              <a:t>1</a:t>
            </a:r>
            <a:r>
              <a:rPr lang="zh-CN" altLang="en-US" sz="2400" kern="100" dirty="0">
                <a:effectLst/>
                <a:latin typeface="华文楷体" panose="02010600040101010101" pitchFamily="2" charset="-122"/>
                <a:ea typeface="华文楷体" panose="02010600040101010101" pitchFamily="2" charset="-122"/>
              </a:rPr>
              <a:t>，技术进步属于劳动节约型（资本偏向型），其经济增长无法由</a:t>
            </a:r>
            <a:r>
              <a:rPr lang="en-US" altLang="zh-CN" sz="2400" kern="100" dirty="0">
                <a:effectLst/>
                <a:latin typeface="华文楷体" panose="02010600040101010101" pitchFamily="2" charset="-122"/>
                <a:ea typeface="华文楷体" panose="02010600040101010101" pitchFamily="2" charset="-122"/>
              </a:rPr>
              <a:t>C-D</a:t>
            </a:r>
            <a:r>
              <a:rPr lang="zh-CN" altLang="en-US" sz="2400" kern="100" dirty="0">
                <a:effectLst/>
                <a:latin typeface="华文楷体" panose="02010600040101010101" pitchFamily="2" charset="-122"/>
                <a:ea typeface="华文楷体" panose="02010600040101010101" pitchFamily="2" charset="-122"/>
              </a:rPr>
              <a:t>生产函数有效刻画；整个考察期内，天津经济增长以资本快速积累为主要驱动力，但后期技术进步重要性明显加强；在偏向型技术进步视角下，天津资本效率负增长，劳动效率提高成为</a:t>
            </a:r>
            <a:r>
              <a:rPr lang="en-US" altLang="zh-CN" sz="2400" kern="100" dirty="0">
                <a:effectLst/>
                <a:latin typeface="华文楷体" panose="02010600040101010101" pitchFamily="2" charset="-122"/>
                <a:ea typeface="华文楷体" panose="02010600040101010101" pitchFamily="2" charset="-122"/>
              </a:rPr>
              <a:t>TFP</a:t>
            </a:r>
            <a:r>
              <a:rPr lang="zh-CN" altLang="en-US" sz="2400" kern="100" dirty="0">
                <a:effectLst/>
                <a:latin typeface="华文楷体" panose="02010600040101010101" pitchFamily="2" charset="-122"/>
                <a:ea typeface="华文楷体" panose="02010600040101010101" pitchFamily="2" charset="-122"/>
              </a:rPr>
              <a:t>增长的关键动力。</a:t>
            </a:r>
          </a:p>
          <a:p>
            <a:pPr marL="323850" marR="323850" algn="just">
              <a:lnSpc>
                <a:spcPct val="125000"/>
              </a:lnSpc>
              <a:spcBef>
                <a:spcPts val="780"/>
              </a:spcBef>
              <a:buNone/>
            </a:pPr>
            <a:r>
              <a:rPr lang="zh-CN" altLang="en-US" sz="2400" kern="100" dirty="0">
                <a:effectLst/>
                <a:latin typeface="华文楷体" panose="02010600040101010101" pitchFamily="2" charset="-122"/>
                <a:ea typeface="华文楷体" panose="02010600040101010101" pitchFamily="2" charset="-122"/>
              </a:rPr>
              <a:t>关键词：偏向型技术进步；要素替代弹性；经济增长驱动力</a:t>
            </a:r>
            <a:endParaRPr lang="zh-CN" altLang="en-US" sz="2000" kern="100" dirty="0">
              <a:effectLst/>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70552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15469-3F54-5EF7-8133-04F68A0EB35A}"/>
            </a:ext>
          </a:extLst>
        </p:cNvPr>
        <p:cNvGrpSpPr/>
        <p:nvPr/>
      </p:nvGrpSpPr>
      <p:grpSpPr>
        <a:xfrm>
          <a:off x="0" y="0"/>
          <a:ext cx="0" cy="0"/>
          <a:chOff x="0" y="0"/>
          <a:chExt cx="0" cy="0"/>
        </a:xfrm>
      </p:grpSpPr>
      <p:sp>
        <p:nvSpPr>
          <p:cNvPr id="13315" name="Rectangle 5">
            <a:extLst>
              <a:ext uri="{FF2B5EF4-FFF2-40B4-BE49-F238E27FC236}">
                <a16:creationId xmlns:a16="http://schemas.microsoft.com/office/drawing/2014/main" id="{CDF087EB-89B2-0054-C0DE-7F3322DAD815}"/>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CC35B9CC-82A6-04DF-7F46-42AD4AF557F3}"/>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F6BC80EA-58CB-2371-1103-7AF4CFC7697B}"/>
              </a:ext>
            </a:extLst>
          </p:cNvPr>
          <p:cNvSpPr txBox="1"/>
          <p:nvPr/>
        </p:nvSpPr>
        <p:spPr>
          <a:xfrm>
            <a:off x="1092096" y="986790"/>
            <a:ext cx="10567035" cy="4479290"/>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a:extLst>
              <a:ext uri="{FF2B5EF4-FFF2-40B4-BE49-F238E27FC236}">
                <a16:creationId xmlns:a16="http://schemas.microsoft.com/office/drawing/2014/main" id="{FDB0BF3F-F997-A1D8-72AA-F3E02E75DD1E}"/>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41</a:t>
            </a:fld>
            <a:endParaRPr lang="zh-CN" altLang="en-US" sz="2000" dirty="0">
              <a:solidFill>
                <a:schemeClr val="tx1"/>
              </a:solidFill>
            </a:endParaRPr>
          </a:p>
        </p:txBody>
      </p:sp>
      <p:sp>
        <p:nvSpPr>
          <p:cNvPr id="4" name="文本框 3">
            <a:extLst>
              <a:ext uri="{FF2B5EF4-FFF2-40B4-BE49-F238E27FC236}">
                <a16:creationId xmlns:a16="http://schemas.microsoft.com/office/drawing/2014/main" id="{A8FEC5F6-EE13-79E2-7F53-26574564F829}"/>
              </a:ext>
            </a:extLst>
          </p:cNvPr>
          <p:cNvSpPr txBox="1"/>
          <p:nvPr/>
        </p:nvSpPr>
        <p:spPr>
          <a:xfrm>
            <a:off x="364636" y="-164243"/>
            <a:ext cx="12021954" cy="7022243"/>
          </a:xfrm>
          <a:prstGeom prst="rect">
            <a:avLst/>
          </a:prstGeom>
          <a:noFill/>
        </p:spPr>
        <p:txBody>
          <a:bodyPr wrap="square">
            <a:spAutoFit/>
          </a:bodyPr>
          <a:lstStyle/>
          <a:p>
            <a:pPr marL="0" marR="0" algn="ctr">
              <a:lnSpc>
                <a:spcPct val="150000"/>
              </a:lnSpc>
              <a:spcBef>
                <a:spcPts val="1560"/>
              </a:spcBef>
              <a:spcAft>
                <a:spcPts val="780"/>
              </a:spcAft>
              <a:buNone/>
            </a:pPr>
            <a:r>
              <a:rPr lang="en-US" altLang="zh-CN" sz="2400" b="1" kern="100" dirty="0">
                <a:effectLst/>
                <a:latin typeface="Times New Roman" panose="02020603050405020304" pitchFamily="18" charset="0"/>
              </a:rPr>
              <a:t>Abstract</a:t>
            </a:r>
            <a:endParaRPr lang="en-US" altLang="zh-CN" sz="1600" kern="100" dirty="0">
              <a:effectLst/>
              <a:latin typeface="Times New Roman" panose="02020603050405020304" pitchFamily="18" charset="0"/>
            </a:endParaRPr>
          </a:p>
          <a:p>
            <a:pPr marL="323850" marR="323850" indent="612000" algn="just">
              <a:buNone/>
            </a:pPr>
            <a:r>
              <a:rPr lang="en-US" altLang="zh-CN" sz="2000" kern="100" dirty="0">
                <a:effectLst/>
                <a:latin typeface="Times New Roman" panose="02020603050405020304" pitchFamily="18" charset="0"/>
                <a:ea typeface="楷体_GB2312"/>
                <a:cs typeface="Times New Roman" panose="02020603050405020304" pitchFamily="18" charset="0"/>
              </a:rPr>
              <a:t>Economic growth is an important power of welfare improve</a:t>
            </a:r>
            <a:r>
              <a:rPr lang="en-US" altLang="zh-CN" sz="2000" kern="100" dirty="0">
                <a:effectLst/>
                <a:latin typeface="Times New Roman" panose="02020603050405020304" pitchFamily="18" charset="0"/>
                <a:cs typeface="Times New Roman" panose="02020603050405020304" pitchFamily="18" charset="0"/>
              </a:rPr>
              <a:t>ment</a:t>
            </a:r>
            <a:r>
              <a:rPr lang="en-US" altLang="zh-CN" sz="2000" kern="100" dirty="0">
                <a:effectLst/>
                <a:latin typeface="Times New Roman" panose="02020603050405020304" pitchFamily="18" charset="0"/>
                <a:ea typeface="楷体_GB2312"/>
                <a:cs typeface="Times New Roman" panose="02020603050405020304" pitchFamily="18" charset="0"/>
              </a:rPr>
              <a:t> and social progress, </a:t>
            </a:r>
            <a:r>
              <a:rPr lang="en-US" altLang="zh-CN" sz="2000" kern="100" dirty="0">
                <a:effectLst/>
                <a:latin typeface="Times New Roman" panose="02020603050405020304" pitchFamily="18" charset="0"/>
                <a:cs typeface="Times New Roman" panose="02020603050405020304" pitchFamily="18" charset="0"/>
              </a:rPr>
              <a:t>so </a:t>
            </a:r>
            <a:r>
              <a:rPr lang="en-US" altLang="zh-CN" sz="2000" kern="100" dirty="0">
                <a:effectLst/>
                <a:latin typeface="Times New Roman" panose="02020603050405020304" pitchFamily="18" charset="0"/>
                <a:ea typeface="楷体_GB2312"/>
                <a:cs typeface="Times New Roman" panose="02020603050405020304" pitchFamily="18" charset="0"/>
              </a:rPr>
              <a:t>it has always been among the core area of macroeconomic research. </a:t>
            </a:r>
            <a:r>
              <a:rPr lang="en-US" altLang="zh-CN" sz="2000" kern="100" dirty="0">
                <a:effectLst/>
                <a:latin typeface="Times New Roman" panose="02020603050405020304" pitchFamily="18" charset="0"/>
                <a:cs typeface="Times New Roman" panose="02020603050405020304" pitchFamily="18" charset="0"/>
              </a:rPr>
              <a:t>It is</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a </a:t>
            </a:r>
            <a:r>
              <a:rPr lang="en-US" altLang="zh-CN" sz="2000" kern="100" dirty="0">
                <a:effectLst/>
                <a:latin typeface="Times New Roman" panose="02020603050405020304" pitchFamily="18" charset="0"/>
                <a:ea typeface="楷体_GB2312"/>
                <a:cs typeface="Times New Roman" panose="02020603050405020304" pitchFamily="18" charset="0"/>
              </a:rPr>
              <a:t>critical period</a:t>
            </a:r>
            <a:r>
              <a:rPr lang="en-US" altLang="zh-CN" sz="2000" kern="100" dirty="0">
                <a:effectLst/>
                <a:latin typeface="Times New Roman" panose="02020603050405020304" pitchFamily="18" charset="0"/>
                <a:cs typeface="Times New Roman" panose="02020603050405020304" pitchFamily="18" charset="0"/>
              </a:rPr>
              <a:t> for China to</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change the </a:t>
            </a:r>
            <a:r>
              <a:rPr lang="en-US" altLang="zh-CN" sz="2000" kern="100" dirty="0">
                <a:effectLst/>
                <a:latin typeface="Times New Roman" panose="02020603050405020304" pitchFamily="18" charset="0"/>
                <a:ea typeface="楷体_GB2312"/>
                <a:cs typeface="Times New Roman" panose="02020603050405020304" pitchFamily="18" charset="0"/>
              </a:rPr>
              <a:t>pattern</a:t>
            </a:r>
            <a:r>
              <a:rPr lang="en-US" altLang="zh-CN" sz="2000" kern="100" dirty="0">
                <a:effectLst/>
                <a:latin typeface="Times New Roman" panose="02020603050405020304" pitchFamily="18" charset="0"/>
                <a:cs typeface="Times New Roman" panose="02020603050405020304" pitchFamily="18" charset="0"/>
              </a:rPr>
              <a:t> of e</a:t>
            </a:r>
            <a:r>
              <a:rPr lang="en-US" altLang="zh-CN" sz="2000" kern="100" dirty="0">
                <a:effectLst/>
                <a:latin typeface="Times New Roman" panose="02020603050405020304" pitchFamily="18" charset="0"/>
                <a:ea typeface="楷体_GB2312"/>
                <a:cs typeface="Times New Roman" panose="02020603050405020304" pitchFamily="18" charset="0"/>
              </a:rPr>
              <a:t>conomic growth</a:t>
            </a:r>
            <a:r>
              <a:rPr lang="en-US" altLang="zh-CN" sz="2000" kern="100" dirty="0">
                <a:effectLst/>
                <a:latin typeface="Times New Roman" panose="02020603050405020304" pitchFamily="18" charset="0"/>
                <a:cs typeface="Times New Roman" panose="02020603050405020304" pitchFamily="18" charset="0"/>
              </a:rPr>
              <a:t> from </a:t>
            </a:r>
            <a:r>
              <a:rPr lang="en-US" altLang="zh-CN" sz="2000" kern="100" dirty="0">
                <a:effectLst/>
                <a:latin typeface="Times New Roman" panose="02020603050405020304" pitchFamily="18" charset="0"/>
                <a:ea typeface="楷体_GB2312"/>
                <a:cs typeface="Times New Roman" panose="02020603050405020304" pitchFamily="18" charset="0"/>
              </a:rPr>
              <a:t>driv</a:t>
            </a:r>
            <a:r>
              <a:rPr lang="en-US" altLang="zh-CN" sz="2000" kern="100" dirty="0">
                <a:effectLst/>
                <a:latin typeface="Times New Roman" panose="02020603050405020304" pitchFamily="18" charset="0"/>
                <a:cs typeface="Times New Roman" panose="02020603050405020304" pitchFamily="18" charset="0"/>
              </a:rPr>
              <a:t>en</a:t>
            </a:r>
            <a:r>
              <a:rPr lang="en-US" altLang="zh-CN" sz="2000" kern="100" dirty="0">
                <a:effectLst/>
                <a:latin typeface="Times New Roman" panose="02020603050405020304" pitchFamily="18" charset="0"/>
                <a:ea typeface="楷体_GB2312"/>
                <a:cs typeface="Times New Roman" panose="02020603050405020304" pitchFamily="18" charset="0"/>
              </a:rPr>
              <a:t> by investment expansion</a:t>
            </a:r>
            <a:r>
              <a:rPr lang="en-US" altLang="zh-CN" sz="2000" kern="100" dirty="0">
                <a:effectLst/>
                <a:latin typeface="Times New Roman" panose="02020603050405020304" pitchFamily="18" charset="0"/>
                <a:cs typeface="Times New Roman" panose="02020603050405020304" pitchFamily="18" charset="0"/>
              </a:rPr>
              <a:t> to </a:t>
            </a:r>
            <a:r>
              <a:rPr lang="en-US" altLang="zh-CN" sz="2000" kern="100" dirty="0">
                <a:effectLst/>
                <a:latin typeface="Times New Roman" panose="02020603050405020304" pitchFamily="18" charset="0"/>
                <a:ea typeface="楷体_GB2312"/>
                <a:cs typeface="Times New Roman" panose="02020603050405020304" pitchFamily="18" charset="0"/>
              </a:rPr>
              <a:t>driv</a:t>
            </a:r>
            <a:r>
              <a:rPr lang="en-US" altLang="zh-CN" sz="2000" kern="100" dirty="0">
                <a:effectLst/>
                <a:latin typeface="Times New Roman" panose="02020603050405020304" pitchFamily="18" charset="0"/>
                <a:cs typeface="Times New Roman" panose="02020603050405020304" pitchFamily="18" charset="0"/>
              </a:rPr>
              <a:t>en by </a:t>
            </a:r>
            <a:r>
              <a:rPr lang="en-US" altLang="zh-CN" sz="2000" kern="100" dirty="0">
                <a:effectLst/>
                <a:latin typeface="Times New Roman" panose="02020603050405020304" pitchFamily="18" charset="0"/>
                <a:ea typeface="楷体_GB2312"/>
                <a:cs typeface="Times New Roman" panose="02020603050405020304" pitchFamily="18" charset="0"/>
              </a:rPr>
              <a:t>technology innovation. </a:t>
            </a:r>
            <a:r>
              <a:rPr lang="en-US" altLang="zh-CN" sz="2000" kern="100" dirty="0">
                <a:effectLst/>
                <a:latin typeface="Times New Roman" panose="02020603050405020304" pitchFamily="18" charset="0"/>
                <a:cs typeface="Times New Roman" panose="02020603050405020304" pitchFamily="18" charset="0"/>
              </a:rPr>
              <a:t>It</a:t>
            </a:r>
            <a:r>
              <a:rPr lang="en-US" altLang="zh-CN" sz="2000" kern="100" dirty="0">
                <a:effectLst/>
                <a:latin typeface="Times New Roman" panose="02020603050405020304" pitchFamily="18" charset="0"/>
                <a:ea typeface="楷体_GB2312"/>
                <a:cs typeface="Times New Roman" panose="02020603050405020304" pitchFamily="18" charset="0"/>
              </a:rPr>
              <a:t> is particularly urgent</a:t>
            </a:r>
            <a:r>
              <a:rPr lang="en-US" altLang="zh-CN" sz="2000" kern="100" dirty="0">
                <a:effectLst/>
                <a:latin typeface="Times New Roman" panose="02020603050405020304" pitchFamily="18" charset="0"/>
                <a:cs typeface="Times New Roman" panose="02020603050405020304" pitchFamily="18" charset="0"/>
              </a:rPr>
              <a:t> for Tianjin, under the background of B</a:t>
            </a:r>
            <a:r>
              <a:rPr lang="en-US" altLang="zh-CN" sz="2000" kern="100" dirty="0">
                <a:effectLst/>
                <a:latin typeface="Times New Roman" panose="02020603050405020304" pitchFamily="18" charset="0"/>
                <a:ea typeface="楷体_GB2312"/>
                <a:cs typeface="Times New Roman" panose="02020603050405020304" pitchFamily="18" charset="0"/>
              </a:rPr>
              <a:t>eijing-</a:t>
            </a:r>
            <a:r>
              <a:rPr lang="en-US" altLang="zh-CN" sz="2000" kern="100" dirty="0">
                <a:effectLst/>
                <a:latin typeface="Times New Roman" panose="02020603050405020304" pitchFamily="18" charset="0"/>
                <a:cs typeface="Times New Roman" panose="02020603050405020304" pitchFamily="18" charset="0"/>
              </a:rPr>
              <a:t>T</a:t>
            </a:r>
            <a:r>
              <a:rPr lang="en-US" altLang="zh-CN" sz="2000" kern="100" dirty="0">
                <a:effectLst/>
                <a:latin typeface="Times New Roman" panose="02020603050405020304" pitchFamily="18" charset="0"/>
                <a:ea typeface="楷体_GB2312"/>
                <a:cs typeface="Times New Roman" panose="02020603050405020304" pitchFamily="18" charset="0"/>
              </a:rPr>
              <a:t>ianjin-</a:t>
            </a:r>
            <a:r>
              <a:rPr lang="en-US" altLang="zh-CN" sz="2000" kern="100" dirty="0">
                <a:effectLst/>
                <a:latin typeface="Times New Roman" panose="02020603050405020304" pitchFamily="18" charset="0"/>
                <a:cs typeface="Times New Roman" panose="02020603050405020304" pitchFamily="18" charset="0"/>
              </a:rPr>
              <a:t>H</a:t>
            </a:r>
            <a:r>
              <a:rPr lang="en-US" altLang="zh-CN" sz="2000" kern="100" dirty="0">
                <a:effectLst/>
                <a:latin typeface="Times New Roman" panose="02020603050405020304" pitchFamily="18" charset="0"/>
                <a:ea typeface="楷体_GB2312"/>
                <a:cs typeface="Times New Roman" panose="02020603050405020304" pitchFamily="18" charset="0"/>
              </a:rPr>
              <a:t>ebei region </a:t>
            </a:r>
            <a:r>
              <a:rPr lang="en-US" altLang="zh-CN" sz="2000" kern="100" dirty="0">
                <a:effectLst/>
                <a:latin typeface="Times New Roman" panose="02020603050405020304" pitchFamily="18" charset="0"/>
                <a:cs typeface="Times New Roman" panose="02020603050405020304" pitchFamily="18" charset="0"/>
              </a:rPr>
              <a:t>i</a:t>
            </a:r>
            <a:r>
              <a:rPr lang="en-US" altLang="zh-CN" sz="2000" kern="100" dirty="0">
                <a:effectLst/>
                <a:latin typeface="Times New Roman" panose="02020603050405020304" pitchFamily="18" charset="0"/>
                <a:ea typeface="楷体_GB2312"/>
                <a:cs typeface="Times New Roman" panose="02020603050405020304" pitchFamily="18" charset="0"/>
              </a:rPr>
              <a:t>ntegration</a:t>
            </a:r>
            <a:r>
              <a:rPr lang="en-US" altLang="zh-CN" sz="2000" kern="100" dirty="0">
                <a:effectLst/>
                <a:latin typeface="Times New Roman" panose="02020603050405020304" pitchFamily="18" charset="0"/>
                <a:cs typeface="Times New Roman" panose="02020603050405020304" pitchFamily="18" charset="0"/>
              </a:rPr>
              <a:t> to</a:t>
            </a:r>
            <a:r>
              <a:rPr lang="en-US" altLang="zh-CN" sz="2000" kern="100" dirty="0">
                <a:effectLst/>
                <a:latin typeface="Times New Roman" panose="02020603050405020304" pitchFamily="18" charset="0"/>
                <a:ea typeface="楷体_GB2312"/>
                <a:cs typeface="Times New Roman" panose="02020603050405020304" pitchFamily="18" charset="0"/>
              </a:rPr>
              <a:t> build the great strategic pole of economic growth</a:t>
            </a:r>
            <a:r>
              <a:rPr lang="en-US" altLang="zh-CN" sz="2000" kern="100" dirty="0">
                <a:effectLst/>
                <a:latin typeface="Times New Roman" panose="02020603050405020304" pitchFamily="18" charset="0"/>
                <a:cs typeface="Times New Roman" panose="02020603050405020304" pitchFamily="18" charset="0"/>
              </a:rPr>
              <a:t>.</a:t>
            </a:r>
            <a:r>
              <a:rPr lang="en-US" altLang="zh-CN" sz="2000" kern="100" dirty="0">
                <a:effectLst/>
                <a:latin typeface="Times New Roman" panose="02020603050405020304" pitchFamily="18" charset="0"/>
                <a:ea typeface="楷体_GB2312"/>
                <a:cs typeface="Times New Roman" panose="02020603050405020304" pitchFamily="18" charset="0"/>
              </a:rPr>
              <a:t> In view of the existing </a:t>
            </a:r>
            <a:r>
              <a:rPr lang="en-US" altLang="zh-CN" sz="2000" kern="100" dirty="0">
                <a:effectLst/>
                <a:latin typeface="Times New Roman" panose="02020603050405020304" pitchFamily="18" charset="0"/>
                <a:cs typeface="Times New Roman" panose="02020603050405020304" pitchFamily="18" charset="0"/>
              </a:rPr>
              <a:t>research</a:t>
            </a:r>
            <a:r>
              <a:rPr lang="en-US" altLang="zh-CN" sz="2000" kern="100" dirty="0">
                <a:effectLst/>
                <a:latin typeface="Times New Roman" panose="02020603050405020304" pitchFamily="18" charset="0"/>
                <a:ea typeface="楷体_GB2312"/>
                <a:cs typeface="Times New Roman" panose="02020603050405020304" pitchFamily="18" charset="0"/>
              </a:rPr>
              <a:t> on Chinese</a:t>
            </a:r>
            <a:r>
              <a:rPr lang="en-US" altLang="zh-CN" sz="2000" kern="100" dirty="0">
                <a:effectLst/>
                <a:latin typeface="Times New Roman" panose="02020603050405020304" pitchFamily="18" charset="0"/>
                <a:cs typeface="Times New Roman" panose="02020603050405020304" pitchFamily="18" charset="0"/>
              </a:rPr>
              <a:t> biased technological progress</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there are important </a:t>
            </a:r>
            <a:r>
              <a:rPr lang="en-US" altLang="zh-CN" sz="2000" kern="100" dirty="0">
                <a:effectLst/>
                <a:latin typeface="Times New Roman" panose="02020603050405020304" pitchFamily="18" charset="0"/>
                <a:ea typeface="楷体_GB2312"/>
                <a:cs typeface="Times New Roman" panose="02020603050405020304" pitchFamily="18" charset="0"/>
              </a:rPr>
              <a:t>difference</a:t>
            </a:r>
            <a:r>
              <a:rPr lang="en-US" altLang="zh-CN" sz="2000" kern="100" dirty="0">
                <a:effectLst/>
                <a:latin typeface="Times New Roman" panose="02020603050405020304" pitchFamily="18" charset="0"/>
                <a:cs typeface="Times New Roman" panose="02020603050405020304" pitchFamily="18" charset="0"/>
              </a:rPr>
              <a:t>s between </a:t>
            </a:r>
            <a:r>
              <a:rPr lang="en-US" altLang="zh-CN" sz="2000" kern="100" dirty="0">
                <a:effectLst/>
                <a:latin typeface="Times New Roman" panose="02020603050405020304" pitchFamily="18" charset="0"/>
                <a:ea typeface="楷体_GB2312"/>
                <a:cs typeface="Times New Roman" panose="02020603050405020304" pitchFamily="18" charset="0"/>
              </a:rPr>
              <a:t>provinc</a:t>
            </a:r>
            <a:r>
              <a:rPr lang="en-US" altLang="zh-CN" sz="2000" kern="100" dirty="0">
                <a:effectLst/>
                <a:latin typeface="Times New Roman" panose="02020603050405020304" pitchFamily="18" charset="0"/>
                <a:cs typeface="Times New Roman" panose="02020603050405020304" pitchFamily="18" charset="0"/>
              </a:rPr>
              <a:t>ial</a:t>
            </a:r>
            <a:r>
              <a:rPr lang="en-US" altLang="zh-CN" sz="2000" kern="100" dirty="0">
                <a:effectLst/>
                <a:latin typeface="Times New Roman" panose="02020603050405020304" pitchFamily="18" charset="0"/>
                <a:ea typeface="楷体_GB2312"/>
                <a:cs typeface="Times New Roman" panose="02020603050405020304" pitchFamily="18" charset="0"/>
              </a:rPr>
              <a:t> economic development</a:t>
            </a:r>
            <a:r>
              <a:rPr lang="en-US" altLang="zh-CN" sz="2000" kern="100" dirty="0">
                <a:effectLst/>
                <a:latin typeface="Times New Roman" panose="02020603050405020304" pitchFamily="18" charset="0"/>
                <a:cs typeface="Times New Roman" panose="02020603050405020304" pitchFamily="18" charset="0"/>
              </a:rPr>
              <a:t>s. So it </a:t>
            </a:r>
            <a:r>
              <a:rPr lang="en-US" altLang="zh-CN" sz="2000" kern="100" dirty="0">
                <a:effectLst/>
                <a:latin typeface="Times New Roman" panose="02020603050405020304" pitchFamily="18" charset="0"/>
                <a:ea typeface="楷体_GB2312"/>
                <a:cs typeface="Times New Roman" panose="02020603050405020304" pitchFamily="18" charset="0"/>
              </a:rPr>
              <a:t>is necessary to study on provincial level respectively. </a:t>
            </a:r>
            <a:endParaRPr lang="en-US" altLang="zh-CN" sz="2000" kern="100" dirty="0">
              <a:effectLst/>
              <a:latin typeface="Times New Roman" panose="02020603050405020304" pitchFamily="18" charset="0"/>
              <a:cs typeface="Times New Roman" panose="02020603050405020304" pitchFamily="18" charset="0"/>
            </a:endParaRPr>
          </a:p>
          <a:p>
            <a:pPr marL="323850" marR="323850" indent="612000" algn="just">
              <a:buNone/>
            </a:pPr>
            <a:r>
              <a:rPr lang="en-US" altLang="zh-CN" sz="2000" kern="100" dirty="0">
                <a:effectLst/>
                <a:latin typeface="Times New Roman" panose="02020603050405020304" pitchFamily="18" charset="0"/>
                <a:cs typeface="Times New Roman" panose="02020603050405020304" pitchFamily="18" charset="0"/>
              </a:rPr>
              <a:t>T</a:t>
            </a:r>
            <a:r>
              <a:rPr lang="en-US" altLang="zh-CN" sz="2000" kern="100" dirty="0">
                <a:effectLst/>
                <a:latin typeface="Times New Roman" panose="02020603050405020304" pitchFamily="18" charset="0"/>
                <a:ea typeface="楷体_GB2312"/>
                <a:cs typeface="Times New Roman" panose="02020603050405020304" pitchFamily="18" charset="0"/>
              </a:rPr>
              <a:t>his </a:t>
            </a:r>
            <a:r>
              <a:rPr lang="en-US" altLang="zh-CN" sz="2000" kern="100" dirty="0">
                <a:effectLst/>
                <a:latin typeface="Times New Roman" panose="02020603050405020304" pitchFamily="18" charset="0"/>
                <a:cs typeface="Times New Roman" panose="02020603050405020304" pitchFamily="18" charset="0"/>
              </a:rPr>
              <a:t>paper</a:t>
            </a:r>
            <a:r>
              <a:rPr lang="en-US" altLang="zh-CN" sz="2000" kern="100" dirty="0">
                <a:effectLst/>
                <a:latin typeface="Times New Roman" panose="02020603050405020304" pitchFamily="18" charset="0"/>
                <a:ea typeface="楷体_GB2312"/>
                <a:cs typeface="Times New Roman" panose="02020603050405020304" pitchFamily="18" charset="0"/>
              </a:rPr>
              <a:t> focuses on driving factors </a:t>
            </a:r>
            <a:r>
              <a:rPr lang="en-US" altLang="zh-CN" sz="2000" kern="100" dirty="0">
                <a:effectLst/>
                <a:latin typeface="Times New Roman" panose="02020603050405020304" pitchFamily="18" charset="0"/>
                <a:cs typeface="Times New Roman" panose="02020603050405020304" pitchFamily="18" charset="0"/>
              </a:rPr>
              <a:t>of T</a:t>
            </a:r>
            <a:r>
              <a:rPr lang="en-US" altLang="zh-CN" sz="2000" kern="100" dirty="0">
                <a:effectLst/>
                <a:latin typeface="Times New Roman" panose="02020603050405020304" pitchFamily="18" charset="0"/>
                <a:ea typeface="楷体_GB2312"/>
                <a:cs typeface="Times New Roman" panose="02020603050405020304" pitchFamily="18" charset="0"/>
              </a:rPr>
              <a:t>ianjin’</a:t>
            </a:r>
            <a:r>
              <a:rPr lang="en-US" altLang="zh-CN" sz="2000" kern="100" dirty="0">
                <a:effectLst/>
                <a:latin typeface="Times New Roman" panose="02020603050405020304" pitchFamily="18" charset="0"/>
                <a:cs typeface="Times New Roman" panose="02020603050405020304" pitchFamily="18" charset="0"/>
              </a:rPr>
              <a:t>s</a:t>
            </a:r>
            <a:r>
              <a:rPr lang="en-US" altLang="zh-CN" sz="2000" kern="100" dirty="0">
                <a:effectLst/>
                <a:latin typeface="Times New Roman" panose="02020603050405020304" pitchFamily="18" charset="0"/>
                <a:ea typeface="楷体_GB2312"/>
                <a:cs typeface="Times New Roman" panose="02020603050405020304" pitchFamily="18" charset="0"/>
              </a:rPr>
              <a:t> Economic growth during the </a:t>
            </a:r>
            <a:r>
              <a:rPr lang="en-US" altLang="zh-CN" sz="2000" kern="100" dirty="0">
                <a:effectLst/>
                <a:latin typeface="Times New Roman" panose="02020603050405020304" pitchFamily="18" charset="0"/>
                <a:cs typeface="Times New Roman" panose="02020603050405020304" pitchFamily="18" charset="0"/>
              </a:rPr>
              <a:t>Reform </a:t>
            </a:r>
            <a:r>
              <a:rPr lang="en-US" altLang="zh-CN" sz="2000" kern="100" dirty="0">
                <a:effectLst/>
                <a:latin typeface="Times New Roman" panose="02020603050405020304" pitchFamily="18" charset="0"/>
                <a:ea typeface="楷体_GB2312"/>
                <a:cs typeface="Times New Roman" panose="02020603050405020304" pitchFamily="18" charset="0"/>
              </a:rPr>
              <a:t>period</a:t>
            </a:r>
            <a:r>
              <a:rPr lang="en-US" altLang="zh-CN" sz="2000" kern="100" dirty="0">
                <a:effectLst/>
                <a:latin typeface="Times New Roman" panose="02020603050405020304" pitchFamily="18" charset="0"/>
                <a:cs typeface="Times New Roman" panose="02020603050405020304" pitchFamily="18" charset="0"/>
              </a:rPr>
              <a:t>. </a:t>
            </a:r>
            <a:r>
              <a:rPr lang="en-US" altLang="zh-CN" sz="2000" kern="100" dirty="0">
                <a:effectLst/>
                <a:latin typeface="Times New Roman" panose="02020603050405020304" pitchFamily="18" charset="0"/>
                <a:ea typeface="楷体_GB2312"/>
                <a:cs typeface="Times New Roman" panose="02020603050405020304" pitchFamily="18" charset="0"/>
              </a:rPr>
              <a:t>The impact</a:t>
            </a:r>
            <a:r>
              <a:rPr lang="en-US" altLang="zh-CN" sz="2000" kern="100" dirty="0">
                <a:effectLst/>
                <a:latin typeface="Times New Roman" panose="02020603050405020304" pitchFamily="18" charset="0"/>
                <a:cs typeface="Times New Roman" panose="02020603050405020304" pitchFamily="18" charset="0"/>
              </a:rPr>
              <a:t> of</a:t>
            </a:r>
            <a:r>
              <a:rPr lang="en-US" altLang="zh-CN" sz="2000" kern="100" dirty="0">
                <a:effectLst/>
                <a:latin typeface="Times New Roman" panose="02020603050405020304" pitchFamily="18" charset="0"/>
                <a:ea typeface="楷体_GB2312"/>
                <a:cs typeface="Times New Roman" panose="02020603050405020304" pitchFamily="18" charset="0"/>
              </a:rPr>
              <a:t> b</a:t>
            </a:r>
            <a:r>
              <a:rPr lang="en-US" altLang="zh-CN" sz="2000" kern="100" dirty="0">
                <a:effectLst/>
                <a:latin typeface="Times New Roman" panose="02020603050405020304" pitchFamily="18" charset="0"/>
                <a:cs typeface="Times New Roman" panose="02020603050405020304" pitchFamily="18" charset="0"/>
              </a:rPr>
              <a:t>iased </a:t>
            </a:r>
            <a:r>
              <a:rPr lang="en-US" altLang="zh-CN" sz="2000" kern="100" dirty="0">
                <a:effectLst/>
                <a:latin typeface="Times New Roman" panose="02020603050405020304" pitchFamily="18" charset="0"/>
                <a:ea typeface="楷体_GB2312"/>
                <a:cs typeface="Times New Roman" panose="02020603050405020304" pitchFamily="18" charset="0"/>
              </a:rPr>
              <a:t>technological progress on economic growth</a:t>
            </a:r>
            <a:r>
              <a:rPr lang="en-US" altLang="zh-CN" sz="2000" kern="100" dirty="0">
                <a:effectLst/>
                <a:latin typeface="Times New Roman" panose="02020603050405020304" pitchFamily="18" charset="0"/>
                <a:cs typeface="Times New Roman" panose="02020603050405020304" pitchFamily="18" charset="0"/>
              </a:rPr>
              <a:t> is investigated </a:t>
            </a:r>
            <a:r>
              <a:rPr lang="en-US" altLang="zh-CN" sz="2000" kern="100" dirty="0">
                <a:effectLst/>
                <a:latin typeface="Times New Roman" panose="02020603050405020304" pitchFamily="18" charset="0"/>
                <a:ea typeface="楷体_GB2312"/>
                <a:cs typeface="Times New Roman" panose="02020603050405020304" pitchFamily="18" charset="0"/>
              </a:rPr>
              <a:t>emphatically,</a:t>
            </a:r>
            <a:r>
              <a:rPr lang="en-US" altLang="zh-CN" sz="2000" kern="100" dirty="0">
                <a:effectLst/>
                <a:latin typeface="Times New Roman" panose="02020603050405020304" pitchFamily="18" charset="0"/>
                <a:cs typeface="Times New Roman" panose="02020603050405020304" pitchFamily="18" charset="0"/>
              </a:rPr>
              <a:t> </a:t>
            </a:r>
            <a:r>
              <a:rPr lang="en-US" altLang="zh-CN" sz="2000" kern="100" dirty="0">
                <a:effectLst/>
                <a:latin typeface="Times New Roman" panose="02020603050405020304" pitchFamily="18" charset="0"/>
                <a:ea typeface="楷体_GB2312"/>
                <a:cs typeface="Times New Roman" panose="02020603050405020304" pitchFamily="18" charset="0"/>
              </a:rPr>
              <a:t>which provide</a:t>
            </a:r>
            <a:r>
              <a:rPr lang="en-US" altLang="zh-CN" sz="2000" kern="100" dirty="0">
                <a:effectLst/>
                <a:latin typeface="Times New Roman" panose="02020603050405020304" pitchFamily="18" charset="0"/>
                <a:cs typeface="Times New Roman" panose="02020603050405020304" pitchFamily="18" charset="0"/>
              </a:rPr>
              <a:t>s</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a </a:t>
            </a:r>
            <a:r>
              <a:rPr lang="en-US" altLang="zh-CN" sz="2000" kern="100" dirty="0">
                <a:effectLst/>
                <a:latin typeface="Times New Roman" panose="02020603050405020304" pitchFamily="18" charset="0"/>
                <a:ea typeface="楷体_GB2312"/>
                <a:cs typeface="Times New Roman" panose="02020603050405020304" pitchFamily="18" charset="0"/>
              </a:rPr>
              <a:t>useful viewpoint for mode</a:t>
            </a:r>
            <a:r>
              <a:rPr lang="en-US" altLang="zh-CN" sz="2000" kern="100" dirty="0">
                <a:effectLst/>
                <a:latin typeface="Times New Roman" panose="02020603050405020304" pitchFamily="18" charset="0"/>
                <a:cs typeface="Times New Roman" panose="02020603050405020304" pitchFamily="18" charset="0"/>
              </a:rPr>
              <a:t> transform</a:t>
            </a:r>
            <a:r>
              <a:rPr lang="en-US" altLang="zh-CN" sz="2000" kern="100" dirty="0">
                <a:effectLst/>
                <a:latin typeface="Times New Roman" panose="02020603050405020304" pitchFamily="18" charset="0"/>
                <a:ea typeface="楷体_GB2312"/>
                <a:cs typeface="Times New Roman" panose="02020603050405020304" pitchFamily="18" charset="0"/>
              </a:rPr>
              <a:t> of Chin</a:t>
            </a:r>
            <a:r>
              <a:rPr lang="en-US" altLang="zh-CN" sz="2000" kern="100" dirty="0">
                <a:effectLst/>
                <a:latin typeface="Times New Roman" panose="02020603050405020304" pitchFamily="18" charset="0"/>
                <a:cs typeface="Times New Roman" panose="02020603050405020304" pitchFamily="18" charset="0"/>
              </a:rPr>
              <a:t>ese </a:t>
            </a:r>
            <a:r>
              <a:rPr lang="en-US" altLang="zh-CN" sz="2000" kern="100" dirty="0">
                <a:effectLst/>
                <a:latin typeface="Times New Roman" panose="02020603050405020304" pitchFamily="18" charset="0"/>
                <a:ea typeface="楷体_GB2312"/>
                <a:cs typeface="Times New Roman" panose="02020603050405020304" pitchFamily="18" charset="0"/>
              </a:rPr>
              <a:t>economic growth.</a:t>
            </a:r>
            <a:r>
              <a:rPr lang="en-US" altLang="zh-CN" sz="2000" kern="100" dirty="0">
                <a:effectLst/>
                <a:latin typeface="Times New Roman" panose="02020603050405020304" pitchFamily="18" charset="0"/>
                <a:cs typeface="Times New Roman" panose="02020603050405020304" pitchFamily="18" charset="0"/>
              </a:rPr>
              <a:t> We </a:t>
            </a:r>
            <a:r>
              <a:rPr lang="en-US" altLang="zh-CN" sz="2000" kern="100" dirty="0">
                <a:effectLst/>
                <a:latin typeface="Times New Roman" panose="02020603050405020304" pitchFamily="18" charset="0"/>
                <a:ea typeface="楷体_GB2312"/>
                <a:cs typeface="Times New Roman" panose="02020603050405020304" pitchFamily="18" charset="0"/>
              </a:rPr>
              <a:t>measured technolog</a:t>
            </a:r>
            <a:r>
              <a:rPr lang="en-US" altLang="zh-CN" sz="2000" kern="100" dirty="0">
                <a:effectLst/>
                <a:latin typeface="Times New Roman" panose="02020603050405020304" pitchFamily="18" charset="0"/>
                <a:cs typeface="Times New Roman" panose="02020603050405020304" pitchFamily="18" charset="0"/>
              </a:rPr>
              <a:t>y bias firstly</a:t>
            </a:r>
            <a:r>
              <a:rPr lang="en-US" altLang="zh-CN" sz="2000" kern="100" dirty="0">
                <a:effectLst/>
                <a:latin typeface="Times New Roman" panose="02020603050405020304" pitchFamily="18" charset="0"/>
                <a:ea typeface="楷体_GB2312"/>
                <a:cs typeface="Times New Roman" panose="02020603050405020304" pitchFamily="18" charset="0"/>
              </a:rPr>
              <a:t>, and decomposed economic growth</a:t>
            </a:r>
            <a:r>
              <a:rPr lang="en-US" altLang="zh-CN" sz="2000" kern="100" dirty="0">
                <a:effectLst/>
                <a:latin typeface="Times New Roman" panose="02020603050405020304" pitchFamily="18" charset="0"/>
                <a:cs typeface="Times New Roman" panose="02020603050405020304" pitchFamily="18" charset="0"/>
              </a:rPr>
              <a:t> into</a:t>
            </a:r>
            <a:r>
              <a:rPr lang="en-US" altLang="zh-CN" sz="2000" kern="100" dirty="0">
                <a:effectLst/>
                <a:latin typeface="Times New Roman" panose="02020603050405020304" pitchFamily="18" charset="0"/>
                <a:ea typeface="楷体_GB2312"/>
                <a:cs typeface="Times New Roman" panose="02020603050405020304" pitchFamily="18" charset="0"/>
              </a:rPr>
              <a:t> technological changes </a:t>
            </a:r>
            <a:r>
              <a:rPr lang="en-US" altLang="zh-CN" sz="2000" kern="100" dirty="0">
                <a:effectLst/>
                <a:latin typeface="Times New Roman" panose="02020603050405020304" pitchFamily="18" charset="0"/>
                <a:cs typeface="Times New Roman" panose="02020603050405020304" pitchFamily="18" charset="0"/>
              </a:rPr>
              <a:t>and factor</a:t>
            </a:r>
            <a:r>
              <a:rPr lang="en-US" altLang="zh-CN" sz="2000" kern="100" dirty="0">
                <a:effectLst/>
                <a:latin typeface="Times New Roman" panose="02020603050405020304" pitchFamily="18" charset="0"/>
                <a:ea typeface="楷体_GB2312"/>
                <a:cs typeface="Times New Roman" panose="02020603050405020304" pitchFamily="18" charset="0"/>
              </a:rPr>
              <a:t> inputs. </a:t>
            </a:r>
            <a:r>
              <a:rPr lang="en-US" altLang="zh-CN" sz="2000" kern="100" dirty="0">
                <a:effectLst/>
                <a:latin typeface="Times New Roman" panose="02020603050405020304" pitchFamily="18" charset="0"/>
                <a:cs typeface="Times New Roman" panose="02020603050405020304" pitchFamily="18" charset="0"/>
              </a:rPr>
              <a:t>Then</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we </a:t>
            </a:r>
            <a:r>
              <a:rPr lang="en-US" altLang="zh-CN" sz="2000" kern="100" dirty="0">
                <a:effectLst/>
                <a:latin typeface="Times New Roman" panose="02020603050405020304" pitchFamily="18" charset="0"/>
                <a:ea typeface="楷体_GB2312"/>
                <a:cs typeface="Times New Roman" panose="02020603050405020304" pitchFamily="18" charset="0"/>
              </a:rPr>
              <a:t>use</a:t>
            </a:r>
            <a:r>
              <a:rPr lang="en-US" altLang="zh-CN" sz="2000" kern="100" dirty="0">
                <a:effectLst/>
                <a:latin typeface="Times New Roman" panose="02020603050405020304" pitchFamily="18" charset="0"/>
                <a:cs typeface="Times New Roman" panose="02020603050405020304" pitchFamily="18" charset="0"/>
              </a:rPr>
              <a:t>d factor </a:t>
            </a:r>
            <a:r>
              <a:rPr lang="en-US" altLang="zh-CN" sz="2000" kern="100" dirty="0">
                <a:effectLst/>
                <a:latin typeface="Times New Roman" panose="02020603050405020304" pitchFamily="18" charset="0"/>
                <a:ea typeface="楷体_GB2312"/>
                <a:cs typeface="Times New Roman" panose="02020603050405020304" pitchFamily="18" charset="0"/>
              </a:rPr>
              <a:t>efficiency and elasticity of substitution </a:t>
            </a:r>
            <a:r>
              <a:rPr lang="en-US" altLang="zh-CN" sz="2000" kern="100" dirty="0">
                <a:effectLst/>
                <a:latin typeface="Times New Roman" panose="02020603050405020304" pitchFamily="18" charset="0"/>
                <a:cs typeface="Times New Roman" panose="02020603050405020304" pitchFamily="18" charset="0"/>
              </a:rPr>
              <a:t>to </a:t>
            </a:r>
            <a:r>
              <a:rPr lang="en-US" altLang="zh-CN" sz="2000" kern="100" dirty="0">
                <a:effectLst/>
                <a:latin typeface="Times New Roman" panose="02020603050405020304" pitchFamily="18" charset="0"/>
                <a:ea typeface="楷体_GB2312"/>
                <a:cs typeface="Times New Roman" panose="02020603050405020304" pitchFamily="18" charset="0"/>
              </a:rPr>
              <a:t>estimate potential growth, and compared the simulated paths with the actual path. </a:t>
            </a:r>
            <a:endParaRPr lang="en-US" altLang="zh-CN" sz="2000" kern="100" dirty="0">
              <a:effectLst/>
              <a:latin typeface="Times New Roman" panose="02020603050405020304" pitchFamily="18" charset="0"/>
              <a:cs typeface="Times New Roman" panose="02020603050405020304" pitchFamily="18" charset="0"/>
            </a:endParaRPr>
          </a:p>
          <a:p>
            <a:pPr marL="323850" marR="323850" indent="612000" algn="just">
              <a:buNone/>
            </a:pPr>
            <a:r>
              <a:rPr lang="en-US" altLang="zh-CN" sz="2000" kern="100" dirty="0">
                <a:effectLst/>
                <a:latin typeface="Times New Roman" panose="02020603050405020304" pitchFamily="18" charset="0"/>
                <a:cs typeface="Times New Roman" panose="02020603050405020304" pitchFamily="18" charset="0"/>
              </a:rPr>
              <a:t>Main</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findings are</a:t>
            </a:r>
            <a:r>
              <a:rPr lang="en-US" altLang="zh-CN" sz="2000" kern="100" dirty="0">
                <a:effectLst/>
                <a:latin typeface="Times New Roman" panose="02020603050405020304" pitchFamily="18" charset="0"/>
                <a:ea typeface="楷体_GB2312"/>
                <a:cs typeface="Times New Roman" panose="02020603050405020304" pitchFamily="18" charset="0"/>
              </a:rPr>
              <a:t>: (1)</a:t>
            </a:r>
            <a:r>
              <a:rPr lang="en-US" altLang="zh-CN" sz="2000" kern="100" dirty="0">
                <a:effectLst/>
                <a:latin typeface="Times New Roman" panose="02020603050405020304" pitchFamily="18" charset="0"/>
                <a:cs typeface="Times New Roman" panose="02020603050405020304" pitchFamily="18" charset="0"/>
              </a:rPr>
              <a:t>the </a:t>
            </a:r>
            <a:r>
              <a:rPr lang="en-US" altLang="zh-CN" sz="2000" kern="100" dirty="0">
                <a:effectLst/>
                <a:latin typeface="Times New Roman" panose="02020603050405020304" pitchFamily="18" charset="0"/>
                <a:ea typeface="楷体_GB2312"/>
                <a:cs typeface="Times New Roman" panose="02020603050405020304" pitchFamily="18" charset="0"/>
              </a:rPr>
              <a:t>elasticity of substitution is less than 1, technical progress </a:t>
            </a:r>
            <a:r>
              <a:rPr lang="en-US" altLang="zh-CN" sz="2000" kern="100" dirty="0">
                <a:effectLst/>
                <a:latin typeface="Times New Roman" panose="02020603050405020304" pitchFamily="18" charset="0"/>
                <a:cs typeface="Times New Roman" panose="02020603050405020304" pitchFamily="18" charset="0"/>
              </a:rPr>
              <a:t>and</a:t>
            </a:r>
            <a:r>
              <a:rPr lang="en-US" altLang="zh-CN" sz="2000" kern="100" dirty="0">
                <a:effectLst/>
                <a:latin typeface="Times New Roman" panose="02020603050405020304" pitchFamily="18" charset="0"/>
                <a:ea typeface="楷体_GB2312"/>
                <a:cs typeface="Times New Roman" panose="02020603050405020304" pitchFamily="18" charset="0"/>
              </a:rPr>
              <a:t> economic growth cannot be characterized by </a:t>
            </a:r>
            <a:r>
              <a:rPr lang="en-US" altLang="zh-CN" sz="2000" kern="100" dirty="0">
                <a:effectLst/>
                <a:latin typeface="Times New Roman" panose="02020603050405020304" pitchFamily="18" charset="0"/>
                <a:cs typeface="Times New Roman" panose="02020603050405020304" pitchFamily="18" charset="0"/>
              </a:rPr>
              <a:t>C</a:t>
            </a:r>
            <a:r>
              <a:rPr lang="en-US" altLang="zh-CN" sz="2000" kern="100" dirty="0">
                <a:effectLst/>
                <a:latin typeface="Times New Roman" panose="02020603050405020304" pitchFamily="18" charset="0"/>
                <a:ea typeface="楷体_GB2312"/>
                <a:cs typeface="Times New Roman" panose="02020603050405020304" pitchFamily="18" charset="0"/>
              </a:rPr>
              <a:t>-</a:t>
            </a:r>
            <a:r>
              <a:rPr lang="en-US" altLang="zh-CN" sz="2000" kern="100" dirty="0">
                <a:effectLst/>
                <a:latin typeface="Times New Roman" panose="02020603050405020304" pitchFamily="18" charset="0"/>
                <a:cs typeface="Times New Roman" panose="02020603050405020304" pitchFamily="18" charset="0"/>
              </a:rPr>
              <a:t>D</a:t>
            </a:r>
            <a:r>
              <a:rPr lang="en-US" altLang="zh-CN" sz="2000" kern="100" dirty="0">
                <a:effectLst/>
                <a:latin typeface="Times New Roman" panose="02020603050405020304" pitchFamily="18" charset="0"/>
                <a:ea typeface="楷体_GB2312"/>
                <a:cs typeface="Times New Roman" panose="02020603050405020304" pitchFamily="18" charset="0"/>
              </a:rPr>
              <a:t> production function; (2)the rapid growth of capital </a:t>
            </a:r>
            <a:r>
              <a:rPr lang="en-US" altLang="zh-CN" sz="2000" kern="100" dirty="0">
                <a:effectLst/>
                <a:latin typeface="Times New Roman" panose="02020603050405020304" pitchFamily="18" charset="0"/>
                <a:cs typeface="Times New Roman" panose="02020603050405020304" pitchFamily="18" charset="0"/>
              </a:rPr>
              <a:t>is</a:t>
            </a:r>
            <a:r>
              <a:rPr lang="en-US" altLang="zh-CN" sz="2000" kern="100" dirty="0">
                <a:effectLst/>
                <a:latin typeface="Times New Roman" panose="02020603050405020304" pitchFamily="18" charset="0"/>
                <a:ea typeface="楷体_GB2312"/>
                <a:cs typeface="Times New Roman" panose="02020603050405020304" pitchFamily="18" charset="0"/>
              </a:rPr>
              <a:t> the main driving force</a:t>
            </a:r>
            <a:r>
              <a:rPr lang="en-US" altLang="zh-CN" sz="2000" kern="100" dirty="0">
                <a:effectLst/>
                <a:latin typeface="Times New Roman" panose="02020603050405020304" pitchFamily="18" charset="0"/>
                <a:cs typeface="Times New Roman" panose="02020603050405020304" pitchFamily="18" charset="0"/>
              </a:rPr>
              <a:t> of Tianjin</a:t>
            </a:r>
            <a:r>
              <a:rPr lang="en-US" altLang="zh-CN" sz="2000" kern="100" dirty="0">
                <a:effectLst/>
                <a:latin typeface="Times New Roman" panose="02020603050405020304" pitchFamily="18" charset="0"/>
                <a:ea typeface="楷体_GB2312"/>
                <a:cs typeface="Times New Roman" panose="02020603050405020304" pitchFamily="18" charset="0"/>
              </a:rPr>
              <a:t>’</a:t>
            </a:r>
            <a:r>
              <a:rPr lang="en-US" altLang="zh-CN" sz="2000" kern="100" dirty="0">
                <a:effectLst/>
                <a:latin typeface="Times New Roman" panose="02020603050405020304" pitchFamily="18" charset="0"/>
                <a:cs typeface="Times New Roman" panose="02020603050405020304" pitchFamily="18" charset="0"/>
              </a:rPr>
              <a:t>s </a:t>
            </a:r>
            <a:r>
              <a:rPr lang="en-US" altLang="zh-CN" sz="2000" kern="100" dirty="0">
                <a:effectLst/>
                <a:latin typeface="Times New Roman" panose="02020603050405020304" pitchFamily="18" charset="0"/>
                <a:ea typeface="楷体_GB2312"/>
                <a:cs typeface="Times New Roman" panose="02020603050405020304" pitchFamily="18" charset="0"/>
              </a:rPr>
              <a:t>economic</a:t>
            </a:r>
            <a:r>
              <a:rPr lang="en-US" altLang="zh-CN" sz="2000" kern="100" dirty="0">
                <a:effectLst/>
                <a:latin typeface="Times New Roman" panose="02020603050405020304" pitchFamily="18" charset="0"/>
                <a:cs typeface="Times New Roman" panose="02020603050405020304" pitchFamily="18" charset="0"/>
              </a:rPr>
              <a:t> growth</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while</a:t>
            </a:r>
            <a:r>
              <a:rPr lang="en-US" altLang="zh-CN" sz="2000" kern="100" dirty="0">
                <a:effectLst/>
                <a:latin typeface="Times New Roman" panose="02020603050405020304" pitchFamily="18" charset="0"/>
                <a:ea typeface="楷体_GB2312"/>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the </a:t>
            </a:r>
            <a:r>
              <a:rPr lang="en-US" altLang="zh-CN" sz="2000" kern="100" dirty="0">
                <a:effectLst/>
                <a:latin typeface="Times New Roman" panose="02020603050405020304" pitchFamily="18" charset="0"/>
                <a:ea typeface="楷体_GB2312"/>
                <a:cs typeface="Times New Roman" panose="02020603050405020304" pitchFamily="18" charset="0"/>
              </a:rPr>
              <a:t>importance </a:t>
            </a:r>
            <a:r>
              <a:rPr lang="en-US" altLang="zh-CN" sz="2000" kern="100" dirty="0">
                <a:effectLst/>
                <a:latin typeface="Times New Roman" panose="02020603050405020304" pitchFamily="18" charset="0"/>
                <a:cs typeface="Times New Roman" panose="02020603050405020304" pitchFamily="18" charset="0"/>
              </a:rPr>
              <a:t>of </a:t>
            </a:r>
            <a:r>
              <a:rPr lang="en-US" altLang="zh-CN" sz="2000" kern="100" dirty="0">
                <a:effectLst/>
                <a:latin typeface="Times New Roman" panose="02020603050405020304" pitchFamily="18" charset="0"/>
                <a:ea typeface="楷体_GB2312"/>
                <a:cs typeface="Times New Roman" panose="02020603050405020304" pitchFamily="18" charset="0"/>
              </a:rPr>
              <a:t>technological progress obviously strengthen; (3)</a:t>
            </a:r>
            <a:r>
              <a:rPr lang="en-US" altLang="zh-CN" sz="2000" kern="100" dirty="0">
                <a:effectLst/>
                <a:latin typeface="Times New Roman" panose="02020603050405020304" pitchFamily="18" charset="0"/>
                <a:cs typeface="Times New Roman" panose="02020603050405020304" pitchFamily="18" charset="0"/>
              </a:rPr>
              <a:t>u</a:t>
            </a:r>
            <a:r>
              <a:rPr lang="en-US" altLang="zh-CN" sz="2000" kern="100" dirty="0">
                <a:effectLst/>
                <a:latin typeface="Times New Roman" panose="02020603050405020304" pitchFamily="18" charset="0"/>
                <a:ea typeface="楷体_GB2312"/>
                <a:cs typeface="Times New Roman" panose="02020603050405020304" pitchFamily="18" charset="0"/>
              </a:rPr>
              <a:t>nder </a:t>
            </a:r>
            <a:r>
              <a:rPr lang="en-US" altLang="zh-CN" sz="2000" kern="100" dirty="0">
                <a:effectLst/>
                <a:latin typeface="Times New Roman" panose="02020603050405020304" pitchFamily="18" charset="0"/>
                <a:cs typeface="Times New Roman" panose="02020603050405020304" pitchFamily="18" charset="0"/>
              </a:rPr>
              <a:t>factor biased</a:t>
            </a:r>
            <a:r>
              <a:rPr lang="en-US" altLang="zh-CN" sz="2000" kern="100" dirty="0">
                <a:effectLst/>
                <a:latin typeface="Times New Roman" panose="02020603050405020304" pitchFamily="18" charset="0"/>
                <a:ea typeface="楷体_GB2312"/>
                <a:cs typeface="Times New Roman" panose="02020603050405020304" pitchFamily="18" charset="0"/>
              </a:rPr>
              <a:t> technolog</a:t>
            </a:r>
            <a:r>
              <a:rPr lang="en-US" altLang="zh-CN" sz="2000" kern="100" dirty="0">
                <a:effectLst/>
                <a:latin typeface="Times New Roman" panose="02020603050405020304" pitchFamily="18" charset="0"/>
                <a:cs typeface="Times New Roman" panose="02020603050405020304" pitchFamily="18" charset="0"/>
              </a:rPr>
              <a:t>ic progress</a:t>
            </a:r>
            <a:r>
              <a:rPr lang="en-US" altLang="zh-CN" sz="2000" kern="100" dirty="0">
                <a:effectLst/>
                <a:latin typeface="Times New Roman" panose="02020603050405020304" pitchFamily="18" charset="0"/>
                <a:ea typeface="楷体_GB2312"/>
                <a:cs typeface="Times New Roman" panose="02020603050405020304" pitchFamily="18" charset="0"/>
              </a:rPr>
              <a:t> perspective, compared with negative growth of capital efficiency, labor efficiency is the key momentum to the TFP growth.</a:t>
            </a:r>
            <a:endParaRPr lang="en-US" altLang="zh-CN" sz="2000" kern="100" dirty="0">
              <a:effectLst/>
              <a:latin typeface="Times New Roman" panose="02020603050405020304" pitchFamily="18" charset="0"/>
              <a:cs typeface="Times New Roman" panose="02020603050405020304" pitchFamily="18" charset="0"/>
            </a:endParaRPr>
          </a:p>
          <a:p>
            <a:pPr marL="323850" marR="323850" indent="612000" algn="just">
              <a:buNone/>
            </a:pPr>
            <a:r>
              <a:rPr lang="en-US" altLang="zh-CN" sz="2000" b="1" kern="100" dirty="0">
                <a:effectLst/>
                <a:latin typeface="Times New Roman" panose="02020603050405020304" pitchFamily="18" charset="0"/>
                <a:ea typeface="楷体_GB2312"/>
                <a:cs typeface="Times New Roman" panose="02020603050405020304" pitchFamily="18" charset="0"/>
              </a:rPr>
              <a:t>Key words</a:t>
            </a:r>
            <a:r>
              <a:rPr lang="en-US" altLang="zh-CN" sz="2000" b="1" kern="100" dirty="0">
                <a:effectLst/>
                <a:latin typeface="Times New Roman" panose="02020603050405020304" pitchFamily="18" charset="0"/>
                <a:cs typeface="Times New Roman" panose="02020603050405020304" pitchFamily="18" charset="0"/>
              </a:rPr>
              <a:t>: </a:t>
            </a:r>
            <a:r>
              <a:rPr lang="en-US" altLang="zh-CN" sz="2000" kern="100" dirty="0">
                <a:effectLst/>
                <a:latin typeface="Times New Roman" panose="02020603050405020304" pitchFamily="18" charset="0"/>
                <a:cs typeface="Times New Roman" panose="02020603050405020304" pitchFamily="18" charset="0"/>
              </a:rPr>
              <a:t>Biased T</a:t>
            </a:r>
            <a:r>
              <a:rPr lang="en-US" altLang="zh-CN" sz="2000" kern="100" dirty="0">
                <a:effectLst/>
                <a:latin typeface="Times New Roman" panose="02020603050405020304" pitchFamily="18" charset="0"/>
                <a:ea typeface="楷体_GB2312"/>
                <a:cs typeface="Times New Roman" panose="02020603050405020304" pitchFamily="18" charset="0"/>
              </a:rPr>
              <a:t>echnological </a:t>
            </a:r>
            <a:r>
              <a:rPr lang="en-US" altLang="zh-CN" sz="2000" kern="100" dirty="0">
                <a:effectLst/>
                <a:latin typeface="Times New Roman" panose="02020603050405020304" pitchFamily="18" charset="0"/>
                <a:cs typeface="Times New Roman" panose="02020603050405020304" pitchFamily="18" charset="0"/>
              </a:rPr>
              <a:t>P</a:t>
            </a:r>
            <a:r>
              <a:rPr lang="en-US" altLang="zh-CN" sz="2000" kern="100" dirty="0">
                <a:effectLst/>
                <a:latin typeface="Times New Roman" panose="02020603050405020304" pitchFamily="18" charset="0"/>
                <a:ea typeface="楷体_GB2312"/>
                <a:cs typeface="Times New Roman" panose="02020603050405020304" pitchFamily="18" charset="0"/>
              </a:rPr>
              <a:t>rogress</a:t>
            </a:r>
            <a:r>
              <a:rPr lang="en-US" altLang="zh-CN" sz="2000" kern="100" dirty="0">
                <a:effectLst/>
                <a:latin typeface="Times New Roman" panose="02020603050405020304" pitchFamily="18" charset="0"/>
                <a:cs typeface="Times New Roman" panose="02020603050405020304" pitchFamily="18" charset="0"/>
              </a:rPr>
              <a:t>; T</a:t>
            </a:r>
            <a:r>
              <a:rPr lang="en-US" altLang="zh-CN" sz="2000" kern="100" dirty="0">
                <a:effectLst/>
                <a:latin typeface="Times New Roman" panose="02020603050405020304" pitchFamily="18" charset="0"/>
                <a:ea typeface="楷体_GB2312"/>
                <a:cs typeface="Times New Roman" panose="02020603050405020304" pitchFamily="18" charset="0"/>
              </a:rPr>
              <a:t>he </a:t>
            </a:r>
            <a:r>
              <a:rPr lang="en-US" altLang="zh-CN" sz="2000" kern="100" dirty="0">
                <a:effectLst/>
                <a:latin typeface="Times New Roman" panose="02020603050405020304" pitchFamily="18" charset="0"/>
                <a:cs typeface="Times New Roman" panose="02020603050405020304" pitchFamily="18" charset="0"/>
              </a:rPr>
              <a:t>E</a:t>
            </a:r>
            <a:r>
              <a:rPr lang="en-US" altLang="zh-CN" sz="2000" kern="100" dirty="0">
                <a:effectLst/>
                <a:latin typeface="Times New Roman" panose="02020603050405020304" pitchFamily="18" charset="0"/>
                <a:ea typeface="楷体_GB2312"/>
                <a:cs typeface="Times New Roman" panose="02020603050405020304" pitchFamily="18" charset="0"/>
              </a:rPr>
              <a:t>lasticity </a:t>
            </a:r>
            <a:r>
              <a:rPr lang="en-US" altLang="zh-CN" sz="2000" kern="100" dirty="0">
                <a:effectLst/>
                <a:latin typeface="Times New Roman" panose="02020603050405020304" pitchFamily="18" charset="0"/>
                <a:cs typeface="Times New Roman" panose="02020603050405020304" pitchFamily="18" charset="0"/>
              </a:rPr>
              <a:t>o</a:t>
            </a:r>
            <a:r>
              <a:rPr lang="en-US" altLang="zh-CN" sz="2000" kern="100" dirty="0">
                <a:effectLst/>
                <a:latin typeface="Times New Roman" panose="02020603050405020304" pitchFamily="18" charset="0"/>
                <a:ea typeface="楷体_GB2312"/>
                <a:cs typeface="Times New Roman" panose="02020603050405020304" pitchFamily="18" charset="0"/>
              </a:rPr>
              <a:t>f </a:t>
            </a:r>
            <a:r>
              <a:rPr lang="en-US" altLang="zh-CN" sz="2000" kern="100" dirty="0">
                <a:effectLst/>
                <a:latin typeface="Times New Roman" panose="02020603050405020304" pitchFamily="18" charset="0"/>
                <a:cs typeface="Times New Roman" panose="02020603050405020304" pitchFamily="18" charset="0"/>
              </a:rPr>
              <a:t>S</a:t>
            </a:r>
            <a:r>
              <a:rPr lang="en-US" altLang="zh-CN" sz="2000" kern="100" dirty="0">
                <a:effectLst/>
                <a:latin typeface="Times New Roman" panose="02020603050405020304" pitchFamily="18" charset="0"/>
                <a:ea typeface="楷体_GB2312"/>
                <a:cs typeface="Times New Roman" panose="02020603050405020304" pitchFamily="18" charset="0"/>
              </a:rPr>
              <a:t>ubstitution</a:t>
            </a:r>
            <a:r>
              <a:rPr lang="en-US" altLang="zh-CN" sz="2000" kern="100" dirty="0">
                <a:effectLst/>
                <a:latin typeface="Times New Roman" panose="02020603050405020304" pitchFamily="18" charset="0"/>
                <a:cs typeface="Times New Roman" panose="02020603050405020304" pitchFamily="18" charset="0"/>
              </a:rPr>
              <a:t>; The Driving Force of E</a:t>
            </a:r>
            <a:r>
              <a:rPr lang="en-US" altLang="zh-CN" sz="2000" kern="100" dirty="0">
                <a:effectLst/>
                <a:latin typeface="Times New Roman" panose="02020603050405020304" pitchFamily="18" charset="0"/>
                <a:ea typeface="楷体_GB2312"/>
                <a:cs typeface="Times New Roman" panose="02020603050405020304" pitchFamily="18" charset="0"/>
              </a:rPr>
              <a:t>conomic</a:t>
            </a:r>
            <a:r>
              <a:rPr lang="en-US" altLang="zh-CN" sz="2000" kern="100" dirty="0">
                <a:effectLst/>
                <a:latin typeface="Times New Roman" panose="02020603050405020304" pitchFamily="18" charset="0"/>
                <a:cs typeface="Times New Roman" panose="02020603050405020304" pitchFamily="18" charset="0"/>
              </a:rPr>
              <a:t> Growth</a:t>
            </a:r>
          </a:p>
        </p:txBody>
      </p:sp>
    </p:spTree>
    <p:extLst>
      <p:ext uri="{BB962C8B-B14F-4D97-AF65-F5344CB8AC3E}">
        <p14:creationId xmlns:p14="http://schemas.microsoft.com/office/powerpoint/2010/main" val="2099914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BCA9A-CF38-E3C7-E473-5D447E34E126}"/>
            </a:ext>
          </a:extLst>
        </p:cNvPr>
        <p:cNvGrpSpPr/>
        <p:nvPr/>
      </p:nvGrpSpPr>
      <p:grpSpPr>
        <a:xfrm>
          <a:off x="0" y="0"/>
          <a:ext cx="0" cy="0"/>
          <a:chOff x="0" y="0"/>
          <a:chExt cx="0" cy="0"/>
        </a:xfrm>
      </p:grpSpPr>
      <p:pic>
        <p:nvPicPr>
          <p:cNvPr id="12" name="图片 11">
            <a:extLst>
              <a:ext uri="{FF2B5EF4-FFF2-40B4-BE49-F238E27FC236}">
                <a16:creationId xmlns:a16="http://schemas.microsoft.com/office/drawing/2014/main" id="{9C173F2A-59B0-2FAE-5C72-82A924066DB3}"/>
              </a:ext>
            </a:extLst>
          </p:cNvPr>
          <p:cNvPicPr>
            <a:picLocks noChangeAspect="1"/>
          </p:cNvPicPr>
          <p:nvPr/>
        </p:nvPicPr>
        <p:blipFill>
          <a:blip r:embed="rId2"/>
          <a:stretch>
            <a:fillRect/>
          </a:stretch>
        </p:blipFill>
        <p:spPr>
          <a:xfrm>
            <a:off x="1971990" y="3129849"/>
            <a:ext cx="7685716" cy="3371234"/>
          </a:xfrm>
          <a:prstGeom prst="rect">
            <a:avLst/>
          </a:prstGeom>
        </p:spPr>
      </p:pic>
      <p:pic>
        <p:nvPicPr>
          <p:cNvPr id="10" name="图片 9">
            <a:extLst>
              <a:ext uri="{FF2B5EF4-FFF2-40B4-BE49-F238E27FC236}">
                <a16:creationId xmlns:a16="http://schemas.microsoft.com/office/drawing/2014/main" id="{36C0CA19-BC12-F7D8-60D7-E0583648D64F}"/>
              </a:ext>
            </a:extLst>
          </p:cNvPr>
          <p:cNvPicPr>
            <a:picLocks noChangeAspect="1"/>
          </p:cNvPicPr>
          <p:nvPr/>
        </p:nvPicPr>
        <p:blipFill>
          <a:blip r:embed="rId3"/>
          <a:stretch>
            <a:fillRect/>
          </a:stretch>
        </p:blipFill>
        <p:spPr>
          <a:xfrm>
            <a:off x="1971989" y="-21470"/>
            <a:ext cx="7685716" cy="3030617"/>
          </a:xfrm>
          <a:prstGeom prst="rect">
            <a:avLst/>
          </a:prstGeom>
        </p:spPr>
      </p:pic>
      <p:sp>
        <p:nvSpPr>
          <p:cNvPr id="13315" name="Rectangle 5">
            <a:extLst>
              <a:ext uri="{FF2B5EF4-FFF2-40B4-BE49-F238E27FC236}">
                <a16:creationId xmlns:a16="http://schemas.microsoft.com/office/drawing/2014/main" id="{FC32AB1A-AB60-80E5-905A-888F192DEE2F}"/>
              </a:ext>
            </a:extLst>
          </p:cNvPr>
          <p:cNvSpPr>
            <a:spLocks noChangeArrowheads="1"/>
          </p:cNvSpPr>
          <p:nvPr/>
        </p:nvSpPr>
        <p:spPr bwMode="auto">
          <a:xfrm>
            <a:off x="1092096" y="1456690"/>
            <a:ext cx="1014222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en-US" altLang="zh-CN" sz="2000" dirty="0">
              <a:latin typeface="微软雅黑" panose="020B0503020204020204" pitchFamily="34" charset="-122"/>
              <a:ea typeface="微软雅黑" panose="020B0503020204020204" pitchFamily="34" charset="-122"/>
            </a:endParaRPr>
          </a:p>
        </p:txBody>
      </p:sp>
      <p:sp>
        <p:nvSpPr>
          <p:cNvPr id="3" name="Rectangle 5">
            <a:extLst>
              <a:ext uri="{FF2B5EF4-FFF2-40B4-BE49-F238E27FC236}">
                <a16:creationId xmlns:a16="http://schemas.microsoft.com/office/drawing/2014/main" id="{4891275A-AB98-DC60-F708-D995889F762A}"/>
              </a:ext>
            </a:extLst>
          </p:cNvPr>
          <p:cNvSpPr>
            <a:spLocks noChangeArrowheads="1"/>
          </p:cNvSpPr>
          <p:nvPr/>
        </p:nvSpPr>
        <p:spPr bwMode="auto">
          <a:xfrm>
            <a:off x="1237511" y="4452620"/>
            <a:ext cx="10142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kumimoji="1" lang="en-US" altLang="zh-CN" sz="2800" b="1" dirty="0">
                <a:latin typeface="微软雅黑" panose="020B0503020204020204" pitchFamily="34" charset="-122"/>
                <a:ea typeface="微软雅黑" panose="020B0503020204020204" pitchFamily="34" charset="-122"/>
              </a:rPr>
              <a:t>   </a:t>
            </a:r>
            <a:endParaRPr lang="en-US" altLang="zh-CN"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17B8662-CEB3-FF51-D95C-E7DC23862006}"/>
              </a:ext>
            </a:extLst>
          </p:cNvPr>
          <p:cNvSpPr txBox="1"/>
          <p:nvPr/>
        </p:nvSpPr>
        <p:spPr>
          <a:xfrm flipV="1">
            <a:off x="1254374" y="6501083"/>
            <a:ext cx="920936" cy="45719"/>
          </a:xfrm>
          <a:prstGeom prst="rect">
            <a:avLst/>
          </a:prstGeom>
        </p:spPr>
        <p:txBody>
          <a:bodyPr wrap="square">
            <a:noAutofit/>
          </a:bodyPr>
          <a:lstStyle/>
          <a:p>
            <a:pPr indent="252095" algn="just" defTabSz="266700">
              <a:lnSpc>
                <a:spcPct val="150000"/>
              </a:lnSpc>
              <a:spcBef>
                <a:spcPts val="700"/>
              </a:spcBef>
              <a:spcAft>
                <a:spcPct val="0"/>
              </a:spcAft>
            </a:pPr>
            <a:r>
              <a:rPr lang="en-US" altLang="zh-CN" b="1" dirty="0">
                <a:solidFill>
                  <a:schemeClr val="accent2"/>
                </a:solidFill>
                <a:latin typeface="华文楷体" panose="02010600040101010101" charset="-122"/>
                <a:ea typeface="华文楷体" panose="02010600040101010101" charset="-122"/>
                <a:cs typeface="华文楷体" panose="02010600040101010101" charset="-122"/>
              </a:rPr>
              <a:t> </a:t>
            </a:r>
            <a:endParaRPr lang="zh-CN" altLang="en-US" sz="2400" b="1" dirty="0">
              <a:solidFill>
                <a:schemeClr val="accent1"/>
              </a:solidFill>
              <a:latin typeface="华文楷体" panose="02010600040101010101" charset="-122"/>
              <a:ea typeface="华文楷体" panose="02010600040101010101" charset="-122"/>
              <a:cs typeface="华文楷体" panose="02010600040101010101" charset="-122"/>
            </a:endParaRPr>
          </a:p>
          <a:p>
            <a:pPr indent="252095" algn="just" defTabSz="266700">
              <a:lnSpc>
                <a:spcPct val="150000"/>
              </a:lnSpc>
              <a:spcBef>
                <a:spcPts val="700"/>
              </a:spcBef>
              <a:spcAft>
                <a:spcPct val="0"/>
              </a:spcAft>
            </a:pPr>
            <a:r>
              <a:rPr lang="en-US" altLang="zh-CN" sz="2400" dirty="0">
                <a:latin typeface="华文楷体" panose="02010600040101010101" charset="-122"/>
                <a:ea typeface="华文楷体" panose="02010600040101010101" charset="-122"/>
                <a:cs typeface="华文楷体" panose="02010600040101010101" charset="-122"/>
              </a:rPr>
              <a:t>  </a:t>
            </a:r>
            <a:endParaRPr lang="zh-CN" altLang="en-US" sz="2400" dirty="0">
              <a:latin typeface="华文楷体" panose="02010600040101010101" charset="-122"/>
              <a:ea typeface="华文楷体" panose="02010600040101010101" charset="-122"/>
              <a:cs typeface="华文楷体" panose="02010600040101010101" charset="-122"/>
            </a:endParaRPr>
          </a:p>
        </p:txBody>
      </p:sp>
      <p:sp>
        <p:nvSpPr>
          <p:cNvPr id="9" name="灯片编号占位符 6">
            <a:extLst>
              <a:ext uri="{FF2B5EF4-FFF2-40B4-BE49-F238E27FC236}">
                <a16:creationId xmlns:a16="http://schemas.microsoft.com/office/drawing/2014/main" id="{EC497367-002B-07C7-F28F-A3AFEAE510A8}"/>
              </a:ext>
            </a:extLst>
          </p:cNvPr>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42</a:t>
            </a:fld>
            <a:endParaRPr lang="zh-CN" altLang="en-US" sz="2000" dirty="0">
              <a:solidFill>
                <a:schemeClr val="tx1"/>
              </a:solidFill>
            </a:endParaRPr>
          </a:p>
        </p:txBody>
      </p:sp>
      <p:sp>
        <p:nvSpPr>
          <p:cNvPr id="7" name="文本框 6">
            <a:extLst>
              <a:ext uri="{FF2B5EF4-FFF2-40B4-BE49-F238E27FC236}">
                <a16:creationId xmlns:a16="http://schemas.microsoft.com/office/drawing/2014/main" id="{CB29C504-02C2-CD28-B560-2D43CB7D5DF4}"/>
              </a:ext>
            </a:extLst>
          </p:cNvPr>
          <p:cNvSpPr txBox="1"/>
          <p:nvPr/>
        </p:nvSpPr>
        <p:spPr>
          <a:xfrm>
            <a:off x="2933299" y="-1489434"/>
            <a:ext cx="6174606" cy="458074"/>
          </a:xfrm>
          <a:prstGeom prst="rect">
            <a:avLst/>
          </a:prstGeom>
          <a:noFill/>
        </p:spPr>
        <p:txBody>
          <a:bodyPr wrap="square">
            <a:spAutoFit/>
          </a:bodyPr>
          <a:lstStyle/>
          <a:p>
            <a:pPr marL="0" marR="0" algn="ctr">
              <a:lnSpc>
                <a:spcPct val="150000"/>
              </a:lnSpc>
              <a:spcBef>
                <a:spcPts val="1560"/>
              </a:spcBef>
              <a:spcAft>
                <a:spcPts val="780"/>
              </a:spcAft>
              <a:buNone/>
            </a:pPr>
            <a:r>
              <a:rPr lang="en-US" altLang="zh-CN" sz="1800" kern="100" cap="all" dirty="0">
                <a:effectLst/>
                <a:latin typeface="Times New Roman" panose="02020603050405020304" pitchFamily="18" charset="0"/>
                <a:ea typeface="楷体" panose="02010609060101010101" pitchFamily="49" charset="-122"/>
              </a:rPr>
              <a:t>15</a:t>
            </a:r>
            <a:endParaRPr lang="zh-CN" altLang="en-US" sz="2000" kern="100" cap="all" dirty="0">
              <a:effectLst/>
              <a:latin typeface="Times New Roman" panose="02020603050405020304" pitchFamily="18" charset="0"/>
            </a:endParaRPr>
          </a:p>
        </p:txBody>
      </p:sp>
    </p:spTree>
    <p:extLst>
      <p:ext uri="{BB962C8B-B14F-4D97-AF65-F5344CB8AC3E}">
        <p14:creationId xmlns:p14="http://schemas.microsoft.com/office/powerpoint/2010/main" val="32855206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3" descr="0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5779" y="1146810"/>
            <a:ext cx="10727026" cy="525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1346731" y="159"/>
            <a:ext cx="9889490" cy="1325563"/>
          </a:xfrm>
        </p:spPr>
        <p:txBody>
          <a:bodyPr>
            <a:normAutofit/>
          </a:bodyPr>
          <a:lstStyle/>
          <a:p>
            <a:pPr algn="ctr"/>
            <a:r>
              <a:rPr lang="zh-CN" altLang="en-US" b="1" dirty="0">
                <a:solidFill>
                  <a:schemeClr val="accent1">
                    <a:lumMod val="50000"/>
                  </a:schemeClr>
                </a:solidFill>
                <a:latin typeface="黑体" panose="02010609060101010101" pitchFamily="49" charset="-122"/>
                <a:ea typeface="黑体" panose="02010609060101010101" pitchFamily="49" charset="-122"/>
              </a:rPr>
              <a:t>思考与练习</a:t>
            </a:r>
            <a:endParaRPr lang="en-US" altLang="zh-CN" b="1" dirty="0">
              <a:solidFill>
                <a:schemeClr val="accent1">
                  <a:lumMod val="50000"/>
                </a:schemeClr>
              </a:solidFill>
              <a:latin typeface="黑体" panose="02010609060101010101" pitchFamily="49" charset="-122"/>
              <a:ea typeface="黑体" panose="02010609060101010101" pitchFamily="49" charset="-122"/>
            </a:endParaRPr>
          </a:p>
        </p:txBody>
      </p:sp>
      <p:sp>
        <p:nvSpPr>
          <p:cNvPr id="6148" name="Rectangle 3"/>
          <p:cNvSpPr>
            <a:spLocks noGrp="1" noChangeArrowheads="1"/>
          </p:cNvSpPr>
          <p:nvPr>
            <p:ph idx="1"/>
          </p:nvPr>
        </p:nvSpPr>
        <p:spPr>
          <a:xfrm>
            <a:off x="1667435" y="1704340"/>
            <a:ext cx="9568786" cy="4503420"/>
          </a:xfrm>
        </p:spPr>
        <p:txBody>
          <a:bodyPr>
            <a:noAutofit/>
          </a:bodyPr>
          <a:lstStyle/>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1</a:t>
            </a:r>
            <a:r>
              <a:rPr lang="zh-CN" altLang="en-US" sz="2400" b="1" dirty="0">
                <a:solidFill>
                  <a:srgbClr val="7030A0"/>
                </a:solidFill>
                <a:latin typeface="华文楷体" panose="02010600040101010101" charset="-122"/>
                <a:ea typeface="华文楷体" panose="02010600040101010101" charset="-122"/>
              </a:rPr>
              <a:t>）简述学位论文与期刊论文的异同。</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2</a:t>
            </a:r>
            <a:r>
              <a:rPr lang="zh-CN" altLang="en-US" sz="2400" b="1" dirty="0">
                <a:solidFill>
                  <a:srgbClr val="7030A0"/>
                </a:solidFill>
                <a:latin typeface="华文楷体" panose="02010600040101010101" charset="-122"/>
                <a:ea typeface="华文楷体" panose="02010600040101010101" charset="-122"/>
              </a:rPr>
              <a:t>）概述期刊论文的写作要点，并任选一篇期刊论文予以解读。</a:t>
            </a:r>
          </a:p>
          <a:p>
            <a:pPr marL="0" lvl="0" indent="0">
              <a:lnSpc>
                <a:spcPct val="150000"/>
              </a:lnSpc>
              <a:buNone/>
            </a:pPr>
            <a:r>
              <a:rPr lang="zh-CN" altLang="en-US" sz="2400" b="1" dirty="0">
                <a:solidFill>
                  <a:srgbClr val="7030A0"/>
                </a:solidFill>
                <a:latin typeface="华文楷体" panose="02010600040101010101" charset="-122"/>
                <a:ea typeface="华文楷体" panose="02010600040101010101" charset="-122"/>
              </a:rPr>
              <a:t>（</a:t>
            </a:r>
            <a:r>
              <a:rPr lang="en-US" altLang="zh-CN" sz="2400" b="1" dirty="0">
                <a:solidFill>
                  <a:srgbClr val="7030A0"/>
                </a:solidFill>
                <a:latin typeface="华文楷体" panose="02010600040101010101" charset="-122"/>
                <a:ea typeface="华文楷体" panose="02010600040101010101" charset="-122"/>
              </a:rPr>
              <a:t>3</a:t>
            </a:r>
            <a:r>
              <a:rPr lang="zh-CN" altLang="en-US" sz="2400" b="1" dirty="0">
                <a:solidFill>
                  <a:srgbClr val="7030A0"/>
                </a:solidFill>
                <a:latin typeface="华文楷体" panose="02010600040101010101" charset="-122"/>
                <a:ea typeface="华文楷体" panose="02010600040101010101" charset="-122"/>
              </a:rPr>
              <a:t>）自选主题，尝试完成学位论文的框架设计、方法选择与资料搜集。</a:t>
            </a:r>
          </a:p>
          <a:p>
            <a:pPr eaLnBrk="1" hangingPunct="1">
              <a:lnSpc>
                <a:spcPct val="150000"/>
              </a:lnSpc>
              <a:spcBef>
                <a:spcPts val="0"/>
              </a:spcBef>
              <a:buFontTx/>
              <a:buNone/>
            </a:pPr>
            <a:endParaRPr lang="zh-CN" altLang="en-US" sz="2400" b="1" dirty="0">
              <a:solidFill>
                <a:srgbClr val="7030A0"/>
              </a:solidFill>
              <a:latin typeface="华文楷体" panose="02010600040101010101" charset="-122"/>
              <a:ea typeface="华文楷体" panose="02010600040101010101" charset="-122"/>
              <a:cs typeface="华文楷体" panose="02010600040101010101" charset="-122"/>
            </a:endParaRPr>
          </a:p>
        </p:txBody>
      </p:sp>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919" y="207010"/>
            <a:ext cx="911860" cy="911860"/>
          </a:xfrm>
          <a:prstGeom prst="rect">
            <a:avLst/>
          </a:prstGeom>
        </p:spPr>
      </p:pic>
      <p:sp>
        <p:nvSpPr>
          <p:cNvPr id="6" name="灯片编号占位符 6"/>
          <p:cNvSpPr txBox="1"/>
          <p:nvPr/>
        </p:nvSpPr>
        <p:spPr>
          <a:xfrm>
            <a:off x="10888524" y="6619009"/>
            <a:ext cx="932884" cy="311727"/>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0DB2DC-4C9A-4742-B13C-FB6460FD3503}" type="slidenum">
              <a:rPr lang="zh-CN" altLang="en-US" sz="2000" smtClean="0">
                <a:solidFill>
                  <a:schemeClr val="tx1"/>
                </a:solidFill>
              </a:rPr>
              <a:t>43</a:t>
            </a:fld>
            <a:endParaRPr lang="zh-CN" altLang="en-US" sz="2000"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A9418-8BCD-F3C5-E9AF-C280A1EECD1F}"/>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7422C6B2-11D6-D828-7DEB-C2F3F698633D}"/>
              </a:ext>
            </a:extLst>
          </p:cNvPr>
          <p:cNvSpPr txBox="1">
            <a:spLocks noChangeArrowheads="1"/>
          </p:cNvSpPr>
          <p:nvPr/>
        </p:nvSpPr>
        <p:spPr bwMode="auto">
          <a:xfrm>
            <a:off x="370592" y="921789"/>
            <a:ext cx="11930494" cy="5697220"/>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fontAlgn="auto">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rPr>
              <a:t>（二）学位论文</a:t>
            </a:r>
            <a:endParaRPr lang="en-US" altLang="zh-CN" sz="2800" b="1" dirty="0">
              <a:solidFill>
                <a:schemeClr val="accent2"/>
              </a:solidFill>
              <a:latin typeface="华文楷体" panose="02010600040101010101" charset="-122"/>
              <a:ea typeface="华文楷体" panose="02010600040101010101" charset="-122"/>
            </a:endParaRPr>
          </a:p>
          <a:p>
            <a:pPr indent="540000">
              <a:extLst>
                <a:ext uri="{35155182-B16C-46BC-9424-99874614C6A1}">
                  <wpsdc:indentchars xmlns:wpsdc="http://www.wps.cn/officeDocument/2017/drawingmlCustomData" xmlns="" val="200" checksum="4158780845"/>
                </a:ext>
              </a:extLst>
            </a:pPr>
            <a:r>
              <a:rPr lang="en-US" altLang="zh-CN" sz="2400" dirty="0">
                <a:latin typeface="华文楷体" panose="02010600040101010101" charset="-122"/>
                <a:ea typeface="华文楷体" panose="02010600040101010101" charset="-122"/>
              </a:rPr>
              <a:t>GB/T 7713.1-2006《</a:t>
            </a:r>
            <a:r>
              <a:rPr lang="zh-CN" altLang="en-US" sz="2400" dirty="0">
                <a:latin typeface="华文楷体" panose="02010600040101010101" charset="-122"/>
                <a:ea typeface="华文楷体" panose="02010600040101010101" charset="-122"/>
              </a:rPr>
              <a:t>学位论文编写规则</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由国务院学位委员会提出，其参考</a:t>
            </a:r>
            <a:r>
              <a:rPr lang="en-US" altLang="zh-CN" sz="2400" dirty="0">
                <a:latin typeface="华文楷体" panose="02010600040101010101" charset="-122"/>
                <a:ea typeface="华文楷体" panose="02010600040101010101" charset="-122"/>
              </a:rPr>
              <a:t>ISO7144:1986《</a:t>
            </a:r>
            <a:r>
              <a:rPr lang="zh-CN" altLang="en-US" sz="2400" dirty="0">
                <a:latin typeface="华文楷体" panose="02010600040101010101" charset="-122"/>
                <a:ea typeface="华文楷体" panose="02010600040101010101" charset="-122"/>
              </a:rPr>
              <a:t>文献</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论文和相关文献的编写</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（英文版），修订替换</a:t>
            </a:r>
            <a:r>
              <a:rPr lang="en-US" altLang="zh-CN" sz="2400" dirty="0">
                <a:latin typeface="华文楷体" panose="02010600040101010101" charset="-122"/>
                <a:ea typeface="华文楷体" panose="02010600040101010101" charset="-122"/>
              </a:rPr>
              <a:t>GB/T 7713-1987</a:t>
            </a:r>
            <a:r>
              <a:rPr lang="zh-CN" altLang="en-US" sz="2400" dirty="0">
                <a:latin typeface="华文楷体" panose="02010600040101010101" charset="-122"/>
                <a:ea typeface="华文楷体" panose="02010600040101010101" charset="-122"/>
              </a:rPr>
              <a:t>第</a:t>
            </a:r>
            <a:r>
              <a:rPr lang="en-US" altLang="zh-CN" sz="2400" dirty="0">
                <a:latin typeface="华文楷体" panose="02010600040101010101" charset="-122"/>
                <a:ea typeface="华文楷体" panose="02010600040101010101" charset="-122"/>
              </a:rPr>
              <a:t>1</a:t>
            </a:r>
            <a:r>
              <a:rPr lang="zh-CN" altLang="en-US" sz="2400" dirty="0">
                <a:latin typeface="华文楷体" panose="02010600040101010101" charset="-122"/>
                <a:ea typeface="华文楷体" panose="02010600040101010101" charset="-122"/>
              </a:rPr>
              <a:t>部分。</a:t>
            </a:r>
          </a:p>
          <a:p>
            <a:pPr indent="540000">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学位论文（</a:t>
            </a:r>
            <a:r>
              <a:rPr lang="en-US" altLang="zh-CN" sz="2400" dirty="0">
                <a:latin typeface="华文楷体" panose="02010600040101010101" charset="-122"/>
                <a:ea typeface="华文楷体" panose="02010600040101010101" charset="-122"/>
              </a:rPr>
              <a:t>theses; dissertations</a:t>
            </a:r>
            <a:r>
              <a:rPr lang="zh-CN" altLang="en-US" sz="2400" dirty="0">
                <a:latin typeface="华文楷体" panose="02010600040101010101" charset="-122"/>
                <a:ea typeface="华文楷体" panose="02010600040101010101" charset="-122"/>
              </a:rPr>
              <a:t>）是作者提交的用于为其获得学位的文献。从性质看，其是作者从事科学研究取得创造性成果或新见解，并以此为内容撰写而成的学术论文。根据学位等级，分为博士论文、硕士论文、学士论文（本科毕业论文）三类。</a:t>
            </a:r>
          </a:p>
          <a:p>
            <a:pPr indent="540000">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博士论文表明作者在本门学科上掌握了坚实宽广的</a:t>
            </a:r>
            <a:r>
              <a:rPr lang="zh-CN" altLang="en-US" sz="2800" b="1" dirty="0">
                <a:latin typeface="华文楷体" panose="02010600040101010101" charset="-122"/>
                <a:ea typeface="华文楷体" panose="02010600040101010101" charset="-122"/>
              </a:rPr>
              <a:t>基础理论</a:t>
            </a:r>
            <a:r>
              <a:rPr lang="zh-CN" altLang="en-US" sz="2400" dirty="0">
                <a:latin typeface="华文楷体" panose="02010600040101010101" charset="-122"/>
                <a:ea typeface="华文楷体" panose="02010600040101010101" charset="-122"/>
              </a:rPr>
              <a:t>和系统深入的</a:t>
            </a:r>
            <a:r>
              <a:rPr lang="zh-CN" altLang="en-US" sz="2800" b="1" dirty="0">
                <a:latin typeface="华文楷体" panose="02010600040101010101" charset="-122"/>
                <a:ea typeface="华文楷体" panose="02010600040101010101" charset="-122"/>
              </a:rPr>
              <a:t>专门知识</a:t>
            </a:r>
            <a:r>
              <a:rPr lang="zh-CN" altLang="en-US" sz="2400" dirty="0">
                <a:latin typeface="华文楷体" panose="02010600040101010101" charset="-122"/>
                <a:ea typeface="华文楷体" panose="02010600040101010101" charset="-122"/>
              </a:rPr>
              <a:t>，在科学或专门技术上做出了创造性的</a:t>
            </a:r>
            <a:r>
              <a:rPr lang="zh-CN" altLang="en-US" sz="2800" b="1" dirty="0">
                <a:latin typeface="华文楷体" panose="02010600040101010101" charset="-122"/>
                <a:ea typeface="华文楷体" panose="02010600040101010101" charset="-122"/>
              </a:rPr>
              <a:t>成果</a:t>
            </a:r>
            <a:r>
              <a:rPr lang="zh-CN" altLang="en-US" sz="2400" dirty="0">
                <a:latin typeface="华文楷体" panose="02010600040101010101" charset="-122"/>
                <a:ea typeface="华文楷体" panose="02010600040101010101" charset="-122"/>
              </a:rPr>
              <a:t>，并具有独立</a:t>
            </a:r>
            <a:r>
              <a:rPr lang="zh-CN" altLang="en-US" sz="2800" b="1" dirty="0">
                <a:latin typeface="华文楷体" panose="02010600040101010101" charset="-122"/>
                <a:ea typeface="华文楷体" panose="02010600040101010101" charset="-122"/>
              </a:rPr>
              <a:t>从事</a:t>
            </a:r>
            <a:r>
              <a:rPr lang="zh-CN" altLang="en-US" sz="2400" dirty="0">
                <a:latin typeface="华文楷体" panose="02010600040101010101" charset="-122"/>
                <a:ea typeface="华文楷体" panose="02010600040101010101" charset="-122"/>
              </a:rPr>
              <a:t>科学研究工作或独立</a:t>
            </a:r>
            <a:r>
              <a:rPr lang="zh-CN" altLang="en-US" sz="2800" b="1" dirty="0">
                <a:latin typeface="华文楷体" panose="02010600040101010101" charset="-122"/>
                <a:ea typeface="华文楷体" panose="02010600040101010101" charset="-122"/>
              </a:rPr>
              <a:t>承担</a:t>
            </a:r>
            <a:r>
              <a:rPr lang="zh-CN" altLang="en-US" sz="2400" dirty="0">
                <a:latin typeface="华文楷体" panose="02010600040101010101" charset="-122"/>
                <a:ea typeface="华文楷体" panose="02010600040101010101" charset="-122"/>
              </a:rPr>
              <a:t>专门技术开发工作的能力。</a:t>
            </a:r>
          </a:p>
          <a:p>
            <a:pPr indent="540000">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硕士论文表明作者在本门学科上掌握了坚实的</a:t>
            </a:r>
            <a:r>
              <a:rPr lang="zh-CN" altLang="en-US" sz="2800" b="1" dirty="0">
                <a:latin typeface="华文楷体" panose="02010600040101010101" charset="-122"/>
                <a:ea typeface="华文楷体" panose="02010600040101010101" charset="-122"/>
              </a:rPr>
              <a:t>基础理论</a:t>
            </a:r>
            <a:r>
              <a:rPr lang="zh-CN" altLang="en-US" sz="2400" dirty="0">
                <a:latin typeface="华文楷体" panose="02010600040101010101" charset="-122"/>
                <a:ea typeface="华文楷体" panose="02010600040101010101" charset="-122"/>
              </a:rPr>
              <a:t>和系统的</a:t>
            </a:r>
            <a:r>
              <a:rPr lang="zh-CN" altLang="en-US" sz="2800" b="1" dirty="0">
                <a:latin typeface="华文楷体" panose="02010600040101010101" charset="-122"/>
                <a:ea typeface="华文楷体" panose="02010600040101010101" charset="-122"/>
              </a:rPr>
              <a:t>专门知识</a:t>
            </a:r>
            <a:r>
              <a:rPr lang="zh-CN" altLang="en-US" sz="2400" dirty="0">
                <a:latin typeface="华文楷体" panose="02010600040101010101" charset="-122"/>
                <a:ea typeface="华文楷体" panose="02010600040101010101" charset="-122"/>
              </a:rPr>
              <a:t>，对所研究课题有新的</a:t>
            </a:r>
            <a:r>
              <a:rPr lang="zh-CN" altLang="en-US" sz="2800" b="1" dirty="0">
                <a:latin typeface="华文楷体" panose="02010600040101010101" charset="-122"/>
                <a:ea typeface="华文楷体" panose="02010600040101010101" charset="-122"/>
              </a:rPr>
              <a:t>见解</a:t>
            </a:r>
            <a:r>
              <a:rPr lang="zh-CN" altLang="en-US" sz="2400" dirty="0">
                <a:latin typeface="华文楷体" panose="02010600040101010101" charset="-122"/>
                <a:ea typeface="华文楷体" panose="02010600040101010101" charset="-122"/>
              </a:rPr>
              <a:t>，并具有</a:t>
            </a:r>
            <a:r>
              <a:rPr lang="zh-CN" altLang="en-US" sz="2800" b="1" dirty="0">
                <a:latin typeface="华文楷体" panose="02010600040101010101" charset="-122"/>
                <a:ea typeface="华文楷体" panose="02010600040101010101" charset="-122"/>
              </a:rPr>
              <a:t>从事</a:t>
            </a:r>
            <a:r>
              <a:rPr lang="zh-CN" altLang="en-US" sz="2400" dirty="0">
                <a:latin typeface="华文楷体" panose="02010600040101010101" charset="-122"/>
                <a:ea typeface="华文楷体" panose="02010600040101010101" charset="-122"/>
              </a:rPr>
              <a:t>科学研究工作或独立</a:t>
            </a:r>
            <a:r>
              <a:rPr lang="zh-CN" altLang="en-US" sz="2800" b="1" dirty="0">
                <a:latin typeface="华文楷体" panose="02010600040101010101" charset="-122"/>
                <a:ea typeface="华文楷体" panose="02010600040101010101" charset="-122"/>
              </a:rPr>
              <a:t>承担</a:t>
            </a:r>
            <a:r>
              <a:rPr lang="zh-CN" altLang="en-US" sz="2400" dirty="0">
                <a:latin typeface="华文楷体" panose="02010600040101010101" charset="-122"/>
                <a:ea typeface="华文楷体" panose="02010600040101010101" charset="-122"/>
              </a:rPr>
              <a:t>专门技术工作的能力。</a:t>
            </a:r>
          </a:p>
          <a:p>
            <a:pPr indent="540000">
              <a:extLst>
                <a:ext uri="{35155182-B16C-46BC-9424-99874614C6A1}">
                  <wpsdc:indentchars xmlns:wpsdc="http://www.wps.cn/officeDocument/2017/drawingmlCustomData" xmlns="" val="200" checksum="4158780845"/>
                </a:ext>
              </a:extLst>
            </a:pPr>
            <a:r>
              <a:rPr lang="zh-CN" altLang="en-US" sz="2400" dirty="0">
                <a:latin typeface="华文楷体" panose="02010600040101010101" charset="-122"/>
                <a:ea typeface="华文楷体" panose="02010600040101010101" charset="-122"/>
              </a:rPr>
              <a:t>学士论文表明作者较好地掌握了本门学科的</a:t>
            </a:r>
            <a:r>
              <a:rPr lang="zh-CN" altLang="en-US" sz="2800" b="1" dirty="0">
                <a:latin typeface="华文楷体" panose="02010600040101010101" charset="-122"/>
                <a:ea typeface="华文楷体" panose="02010600040101010101" charset="-122"/>
              </a:rPr>
              <a:t>基础理论</a:t>
            </a:r>
            <a:r>
              <a:rPr lang="zh-CN" altLang="en-US" sz="2400" dirty="0">
                <a:latin typeface="华文楷体" panose="02010600040101010101" charset="-122"/>
                <a:ea typeface="华文楷体" panose="02010600040101010101" charset="-122"/>
              </a:rPr>
              <a:t>、</a:t>
            </a:r>
            <a:r>
              <a:rPr lang="zh-CN" altLang="en-US" sz="2800" b="1" dirty="0">
                <a:latin typeface="华文楷体" panose="02010600040101010101" charset="-122"/>
                <a:ea typeface="华文楷体" panose="02010600040101010101" charset="-122"/>
              </a:rPr>
              <a:t>专门知识</a:t>
            </a:r>
            <a:r>
              <a:rPr lang="zh-CN" altLang="en-US" sz="2400" dirty="0">
                <a:latin typeface="华文楷体" panose="02010600040101010101" charset="-122"/>
                <a:ea typeface="华文楷体" panose="02010600040101010101" charset="-122"/>
              </a:rPr>
              <a:t>和</a:t>
            </a:r>
            <a:r>
              <a:rPr lang="zh-CN" altLang="en-US" sz="2800" b="1" dirty="0">
                <a:latin typeface="华文楷体" panose="02010600040101010101" charset="-122"/>
                <a:ea typeface="华文楷体" panose="02010600040101010101" charset="-122"/>
              </a:rPr>
              <a:t>基础技能</a:t>
            </a:r>
            <a:r>
              <a:rPr lang="zh-CN" altLang="en-US" sz="2400" dirty="0">
                <a:latin typeface="华文楷体" panose="02010600040101010101" charset="-122"/>
                <a:ea typeface="华文楷体" panose="02010600040101010101" charset="-122"/>
              </a:rPr>
              <a:t>，并具有从事科学研究工作或承担专门技术工作的初步能力。</a:t>
            </a:r>
          </a:p>
          <a:p>
            <a:pPr fontAlgn="auto">
              <a:lnSpc>
                <a:spcPct val="150000"/>
              </a:lnSpc>
              <a:spcBef>
                <a:spcPct val="50000"/>
              </a:spcBef>
            </a:pPr>
            <a:endParaRPr lang="zh-CN" altLang="en-US" sz="2400" dirty="0">
              <a:latin typeface="华文楷体" panose="02010600040101010101" charset="-122"/>
              <a:ea typeface="华文楷体" panose="02010600040101010101" charset="-122"/>
            </a:endParaRPr>
          </a:p>
        </p:txBody>
      </p:sp>
      <p:sp>
        <p:nvSpPr>
          <p:cNvPr id="5" name="灯片编号占位符 6">
            <a:extLst>
              <a:ext uri="{FF2B5EF4-FFF2-40B4-BE49-F238E27FC236}">
                <a16:creationId xmlns:a16="http://schemas.microsoft.com/office/drawing/2014/main" id="{AB8D47FD-E3BE-5FAB-4BD7-93DC54A7AF1F}"/>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4</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CAC9EBCE-846B-B5B2-76D8-5EE7ECCC7D42}"/>
              </a:ext>
            </a:extLst>
          </p:cNvPr>
          <p:cNvSpPr>
            <a:spLocks noChangeArrowheads="1"/>
          </p:cNvSpPr>
          <p:nvPr/>
        </p:nvSpPr>
        <p:spPr bwMode="auto">
          <a:xfrm>
            <a:off x="575841" y="-53887"/>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一、科研文本分类概览</a:t>
            </a:r>
          </a:p>
        </p:txBody>
      </p:sp>
    </p:spTree>
    <p:extLst>
      <p:ext uri="{BB962C8B-B14F-4D97-AF65-F5344CB8AC3E}">
        <p14:creationId xmlns:p14="http://schemas.microsoft.com/office/powerpoint/2010/main" val="279374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05C21-367A-4EC5-892D-EB285FA8C278}"/>
            </a:ext>
          </a:extLst>
        </p:cNvPr>
        <p:cNvGrpSpPr/>
        <p:nvPr/>
      </p:nvGrpSpPr>
      <p:grpSpPr>
        <a:xfrm>
          <a:off x="0" y="0"/>
          <a:ext cx="0" cy="0"/>
          <a:chOff x="0" y="0"/>
          <a:chExt cx="0" cy="0"/>
        </a:xfrm>
      </p:grpSpPr>
      <p:sp>
        <p:nvSpPr>
          <p:cNvPr id="3" name="Text Box 11">
            <a:extLst>
              <a:ext uri="{FF2B5EF4-FFF2-40B4-BE49-F238E27FC236}">
                <a16:creationId xmlns:a16="http://schemas.microsoft.com/office/drawing/2014/main" id="{98B97007-D6D8-1EB2-8C0B-C2EF84162DEA}"/>
              </a:ext>
            </a:extLst>
          </p:cNvPr>
          <p:cNvSpPr txBox="1">
            <a:spLocks noChangeArrowheads="1"/>
          </p:cNvSpPr>
          <p:nvPr/>
        </p:nvSpPr>
        <p:spPr bwMode="auto">
          <a:xfrm>
            <a:off x="861591" y="1144706"/>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lnSpc>
                <a:spcPct val="150000"/>
              </a:lnSpc>
              <a:spcBef>
                <a:spcPct val="50000"/>
              </a:spcBef>
            </a:pPr>
            <a:r>
              <a:rPr lang="en-US" altLang="zh-CN" b="1" dirty="0">
                <a:latin typeface="华文楷体" panose="02010600040101010101" charset="-122"/>
                <a:ea typeface="华文楷体" panose="02010600040101010101" charset="-122"/>
              </a:rPr>
              <a:t>    </a:t>
            </a:r>
            <a:r>
              <a:rPr lang="en-US" altLang="zh-CN" sz="2400" b="1" dirty="0">
                <a:latin typeface="华文楷体" panose="02010600040101010101" charset="-122"/>
                <a:ea typeface="华文楷体" panose="02010600040101010101" charset="-122"/>
              </a:rPr>
              <a:t>     </a:t>
            </a:r>
            <a:r>
              <a:rPr lang="zh-CN" altLang="en-US" sz="2800" b="1" dirty="0">
                <a:solidFill>
                  <a:schemeClr val="accent2"/>
                </a:solidFill>
                <a:latin typeface="华文楷体" panose="02010600040101010101" charset="-122"/>
                <a:ea typeface="华文楷体" panose="02010600040101010101" charset="-122"/>
              </a:rPr>
              <a:t>（三）学术论文</a:t>
            </a:r>
            <a:endParaRPr lang="en-US" altLang="zh-CN" sz="2800" b="1" dirty="0">
              <a:solidFill>
                <a:schemeClr val="accent2"/>
              </a:solidFill>
              <a:latin typeface="华文楷体" panose="02010600040101010101" charset="-122"/>
              <a:ea typeface="华文楷体" panose="02010600040101010101" charset="-122"/>
            </a:endParaRPr>
          </a:p>
          <a:p>
            <a:pPr indent="612000">
              <a:lnSpc>
                <a:spcPct val="130000"/>
              </a:lnSpc>
              <a:spcBef>
                <a:spcPct val="50000"/>
              </a:spcBef>
            </a:pPr>
            <a:r>
              <a:rPr lang="en-US" altLang="zh-CN" sz="2400" dirty="0">
                <a:latin typeface="华文楷体" panose="02010600040101010101" charset="-122"/>
                <a:ea typeface="华文楷体" panose="02010600040101010101" charset="-122"/>
              </a:rPr>
              <a:t>GB/T 7713.2-2022《</a:t>
            </a:r>
            <a:r>
              <a:rPr lang="zh-CN" altLang="en-US" sz="2400" dirty="0">
                <a:latin typeface="华文楷体" panose="02010600040101010101" charset="-122"/>
                <a:ea typeface="华文楷体" panose="02010600040101010101" charset="-122"/>
              </a:rPr>
              <a:t>学术论文编写规则</a:t>
            </a:r>
            <a:r>
              <a:rPr lang="en-US" altLang="zh-CN" sz="2400" dirty="0">
                <a:latin typeface="华文楷体" panose="02010600040101010101" charset="-122"/>
                <a:ea typeface="华文楷体" panose="02010600040101010101" charset="-122"/>
              </a:rPr>
              <a:t>》</a:t>
            </a:r>
            <a:r>
              <a:rPr lang="zh-CN" altLang="en-US" sz="2400" dirty="0">
                <a:latin typeface="华文楷体" panose="02010600040101010101" charset="-122"/>
                <a:ea typeface="华文楷体" panose="02010600040101010101" charset="-122"/>
              </a:rPr>
              <a:t>指出：学术论文（</a:t>
            </a:r>
            <a:r>
              <a:rPr lang="en-US" altLang="zh-CN" sz="2400" dirty="0">
                <a:latin typeface="华文楷体" panose="02010600040101010101" charset="-122"/>
                <a:ea typeface="华文楷体" panose="02010600040101010101" charset="-122"/>
              </a:rPr>
              <a:t>academic papers</a:t>
            </a:r>
            <a:r>
              <a:rPr lang="zh-CN" altLang="en-US" sz="2400" dirty="0">
                <a:latin typeface="华文楷体" panose="02010600040101010101" charset="-122"/>
                <a:ea typeface="华文楷体" panose="02010600040101010101" charset="-122"/>
              </a:rPr>
              <a:t>）是对某个学科领域中的学术问题进行研究后，记录科学研究的过程、方法及结果，用于进行学术交流、讨论或出版发表，或用作其他用途的书面材料。</a:t>
            </a:r>
          </a:p>
          <a:p>
            <a:pPr indent="612000">
              <a:lnSpc>
                <a:spcPct val="130000"/>
              </a:lnSpc>
              <a:spcBef>
                <a:spcPct val="50000"/>
              </a:spcBef>
            </a:pPr>
            <a:r>
              <a:rPr lang="zh-CN" altLang="en-US" sz="2400" dirty="0">
                <a:latin typeface="华文楷体" panose="02010600040101010101" charset="-122"/>
                <a:ea typeface="华文楷体" panose="02010600040101010101" charset="-122"/>
              </a:rPr>
              <a:t>从范围看，学术论文可针对自然科学、社会科学、人文科学等领域的研究展开。人文社科类学术论文具有内容表述丰富性和多样性，其编写规范与自然科学技术类学术论文存在显著差异。从目的看，学术论文旨在提供新的研究发现，其内容应有所创造与前进，而非重复和沿袭前人工作。从形式看，学术论文用于学术交流、讨论或出版发表，可使用工作论文、会议论文、学位论文、期刊论文、专著、研究报告等多种形式。从载体看，学术论文可采用印刷版、缩微版、电子版、网络版等各类传播形式。</a:t>
            </a: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a:extLst>
              <a:ext uri="{FF2B5EF4-FFF2-40B4-BE49-F238E27FC236}">
                <a16:creationId xmlns:a16="http://schemas.microsoft.com/office/drawing/2014/main" id="{602B7003-20FB-4FFE-664B-60D0BD504C7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一、科研文本分类概览</a:t>
            </a:r>
          </a:p>
        </p:txBody>
      </p:sp>
      <p:sp>
        <p:nvSpPr>
          <p:cNvPr id="5" name="灯片编号占位符 6">
            <a:extLst>
              <a:ext uri="{FF2B5EF4-FFF2-40B4-BE49-F238E27FC236}">
                <a16:creationId xmlns:a16="http://schemas.microsoft.com/office/drawing/2014/main" id="{F90769E8-5605-E3B3-5129-44DD23693745}"/>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5</a:t>
            </a:fld>
            <a:endParaRPr lang="zh-CN" altLang="en-US" sz="2000" dirty="0">
              <a:solidFill>
                <a:schemeClr val="tx1"/>
              </a:solidFill>
            </a:endParaRPr>
          </a:p>
        </p:txBody>
      </p:sp>
    </p:spTree>
    <p:extLst>
      <p:ext uri="{BB962C8B-B14F-4D97-AF65-F5344CB8AC3E}">
        <p14:creationId xmlns:p14="http://schemas.microsoft.com/office/powerpoint/2010/main" val="195836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1"/>
          <p:cNvSpPr txBox="1">
            <a:spLocks noChangeArrowheads="1"/>
          </p:cNvSpPr>
          <p:nvPr/>
        </p:nvSpPr>
        <p:spPr bwMode="auto">
          <a:xfrm>
            <a:off x="741426" y="944681"/>
            <a:ext cx="11146657" cy="5474303"/>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wrap="square" anchor="ctr" anchorCtr="1">
            <a:no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indent="609600" fontAlgn="auto">
              <a:lnSpc>
                <a:spcPct val="150000"/>
              </a:lnSpc>
              <a:spcBef>
                <a:spcPts val="0"/>
              </a:spcBef>
            </a:pPr>
            <a:r>
              <a:rPr lang="zh-CN" altLang="en-US" sz="2800" b="1" dirty="0">
                <a:solidFill>
                  <a:schemeClr val="accent2"/>
                </a:solidFill>
                <a:latin typeface="华文楷体" panose="02010600040101010101" charset="-122"/>
                <a:ea typeface="华文楷体" panose="02010600040101010101" charset="-122"/>
              </a:rPr>
              <a:t>（四）总结比较</a:t>
            </a:r>
            <a:endParaRPr lang="en-US" altLang="zh-CN" sz="2400" dirty="0">
              <a:latin typeface="华文楷体" panose="02010600040101010101" charset="-122"/>
              <a:ea typeface="华文楷体" panose="02010600040101010101" charset="-122"/>
            </a:endParaRPr>
          </a:p>
          <a:p>
            <a:pPr indent="612000">
              <a:lnSpc>
                <a:spcPct val="150000"/>
              </a:lnSpc>
            </a:pPr>
            <a:r>
              <a:rPr lang="zh-CN" altLang="en-US" sz="2400" dirty="0">
                <a:latin typeface="华文楷体" panose="02010600040101010101" charset="-122"/>
                <a:ea typeface="华文楷体" panose="02010600040101010101" charset="-122"/>
              </a:rPr>
              <a:t>自然科学研究领域，科技报告与学术论文在内容上息息相关、但功能定位有别，对二者都充分重视。社会科学研究领域，学术论文占据核心地位，也常使用调查报告，但极少涉及实验为核心的科技报告。本书属于社科领域，对科技报告不予讨论。</a:t>
            </a:r>
          </a:p>
          <a:p>
            <a:pPr indent="612000">
              <a:lnSpc>
                <a:spcPct val="150000"/>
              </a:lnSpc>
            </a:pPr>
            <a:r>
              <a:rPr lang="zh-CN" altLang="en-US" sz="2400" dirty="0">
                <a:latin typeface="华文楷体" panose="02010600040101010101" charset="-122"/>
                <a:ea typeface="华文楷体" panose="02010600040101010101" charset="-122"/>
              </a:rPr>
              <a:t>广义的学术论文，包含所有按照学术规范写作的论文。学位论文属于学术论文，其独特之处在于以获取学位为写作目的，故实践中往往单列。狭义的学术论文，专指学位论文之外的其他学术性论文，尤其多指期刊论文。</a:t>
            </a:r>
          </a:p>
          <a:p>
            <a:pPr indent="612000">
              <a:lnSpc>
                <a:spcPct val="150000"/>
              </a:lnSpc>
            </a:pPr>
            <a:r>
              <a:rPr lang="zh-CN" altLang="en-US" sz="2400" dirty="0">
                <a:latin typeface="华文楷体" panose="02010600040101010101" charset="-122"/>
                <a:ea typeface="华文楷体" panose="02010600040101010101" charset="-122"/>
              </a:rPr>
              <a:t>本章采用广义视角，首先从整体上说明学术论文的结构与内容要求，随后深入探讨其两类最重要形式（期刊论文与学位论文）的写作要点。</a:t>
            </a:r>
          </a:p>
          <a:p>
            <a:pPr indent="609600" fontAlgn="auto">
              <a:lnSpc>
                <a:spcPct val="150000"/>
              </a:lnSpc>
              <a:spcBef>
                <a:spcPts val="0"/>
              </a:spcBef>
            </a:pPr>
            <a:endParaRPr lang="zh-CN" altLang="en-US" sz="2400" dirty="0">
              <a:latin typeface="华文楷体" panose="02010600040101010101" charset="-122"/>
              <a:ea typeface="华文楷体" panose="02010600040101010101" charset="-122"/>
              <a:sym typeface="+mn-ea"/>
            </a:endParaRPr>
          </a:p>
        </p:txBody>
      </p:sp>
      <p:sp>
        <p:nvSpPr>
          <p:cNvPr id="11"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一、科研文本分类概览</a:t>
            </a: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6</a:t>
            </a:fld>
            <a:endParaRPr lang="zh-CN" alt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6">
            <a:hlinkClick r:id="" action="ppaction://noaction" highlightClick="1"/>
            <a:hlinkHover r:id="rId3" action="ppaction://hlinksldjump"/>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p:cNvSpPr>
            <a:spLocks noGrp="1" noRot="1" noChangeArrowheads="1"/>
          </p:cNvSpPr>
          <p:nvPr>
            <p:ph idx="1"/>
          </p:nvPr>
        </p:nvSpPr>
        <p:spPr>
          <a:xfrm>
            <a:off x="338588" y="885825"/>
            <a:ext cx="11482820" cy="5622117"/>
          </a:xfrm>
          <a:ln>
            <a:noFill/>
          </a:ln>
        </p:spPr>
        <p:txBody>
          <a:bodyPr>
            <a:noAutofit/>
          </a:bodyPr>
          <a:lstStyle/>
          <a:p>
            <a:pPr fontAlgn="auto">
              <a:lnSpc>
                <a:spcPts val="4000"/>
              </a:lnSpc>
              <a:spcBef>
                <a:spcPts val="0"/>
              </a:spcBef>
              <a:buFontTx/>
              <a:buNone/>
            </a:pPr>
            <a:r>
              <a:rPr lang="en-US" altLang="zh-CN" sz="2000" dirty="0">
                <a:latin typeface="微软雅黑" panose="020B0503020204020204" pitchFamily="34" charset="-122"/>
                <a:ea typeface="微软雅黑" panose="020B0503020204020204" pitchFamily="34" charset="-122"/>
              </a:rPr>
              <a:t>            </a:t>
            </a: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（一）结构与要件概述</a:t>
            </a:r>
            <a:endParaRPr lang="en-US" altLang="zh-CN" b="1" dirty="0">
              <a:solidFill>
                <a:schemeClr val="accent2"/>
              </a:solidFill>
              <a:latin typeface="华文楷体" panose="02010600040101010101" charset="-122"/>
              <a:ea typeface="华文楷体" panose="02010600040101010101" charset="-122"/>
              <a:cs typeface="华文楷体" panose="02010600040101010101" charset="-122"/>
            </a:endParaRPr>
          </a:p>
          <a:p>
            <a:pPr indent="612000">
              <a:lnSpc>
                <a:spcPct val="14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学术论文具有明显的“八股”特征，一般包括前置部分、正文部分和附录部分。</a:t>
            </a:r>
          </a:p>
          <a:p>
            <a:pPr indent="612000">
              <a:lnSpc>
                <a:spcPct val="14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前置部分包括题名、作者信息、中外文摘要和关键词，以及基金资助等有关信息。正文部分通常包括引言、主体、结论和参考文献。附录部分对正文的有关内容进行补充说明，具体内容根据实际需要灵活选择。</a:t>
            </a:r>
          </a:p>
          <a:p>
            <a:pPr indent="612000">
              <a:lnSpc>
                <a:spcPct val="14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相比多文合订的期刊论文，单独成册的学位论文有必要也有条件包含更多要件。学位论文一般包括</a:t>
            </a:r>
            <a:r>
              <a:rPr lang="en-US" altLang="zh-CN" sz="2400" dirty="0">
                <a:latin typeface="华文楷体" panose="02010600040101010101" charset="-122"/>
                <a:ea typeface="华文楷体" panose="02010600040101010101" charset="-122"/>
                <a:cs typeface="华文楷体" panose="02010600040101010101" charset="-122"/>
              </a:rPr>
              <a:t>5</a:t>
            </a:r>
            <a:r>
              <a:rPr lang="zh-CN" altLang="en-US" sz="2400" dirty="0">
                <a:latin typeface="华文楷体" panose="02010600040101010101" charset="-122"/>
                <a:ea typeface="华文楷体" panose="02010600040101010101" charset="-122"/>
                <a:cs typeface="华文楷体" panose="02010600040101010101" charset="-122"/>
              </a:rPr>
              <a:t>部分：前置部分、主体部分、参考文献、附录、结尾部分。主要变化有二：一是参考文献从正文部分独立出来，二是增加结尾部分以存放分类索引及作者攻读学位期间科研成果等信息。</a:t>
            </a:r>
          </a:p>
          <a:p>
            <a:pPr indent="612000">
              <a:lnSpc>
                <a:spcPct val="14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总之，期刊论文与学位论文在结构上大同小异，但展示方式根据需要有所变化。</a:t>
            </a:r>
          </a:p>
          <a:p>
            <a:pPr indent="609600" fontAlgn="auto">
              <a:lnSpc>
                <a:spcPts val="4000"/>
              </a:lnSpc>
              <a:spcBef>
                <a:spcPts val="0"/>
              </a:spcBef>
              <a:buFontTx/>
              <a:buNone/>
            </a:pPr>
            <a:endParaRPr lang="zh-CN" altLang="en-US" sz="2000" b="1" i="1" dirty="0">
              <a:latin typeface="微软雅黑" panose="020B0503020204020204" pitchFamily="34" charset="-122"/>
              <a:ea typeface="微软雅黑" panose="020B0503020204020204" pitchFamily="34" charset="-122"/>
            </a:endParaRPr>
          </a:p>
        </p:txBody>
      </p:sp>
      <p:sp>
        <p:nvSpPr>
          <p:cNvPr id="5" name="灯片编号占位符 6"/>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7</a:t>
            </a:fld>
            <a:endParaRPr lang="zh-CN" altLang="en-US" sz="2000" dirty="0">
              <a:solidFill>
                <a:schemeClr val="tx1"/>
              </a:solidFill>
            </a:endParaRPr>
          </a:p>
        </p:txBody>
      </p:sp>
      <p:sp>
        <p:nvSpPr>
          <p:cNvPr id="6" name="Rectangle 4" descr="浅色上对角线"/>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二、学位论文结构与要件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anim calcmode="lin" valueType="num">
                                      <p:cBhvr additive="base">
                                        <p:cTn id="11" dur="500" fill="hold"/>
                                        <p:tgtEl>
                                          <p:spTgt spid="2355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9">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559">
                                            <p:txEl>
                                              <p:pRg st="3" end="3"/>
                                            </p:txEl>
                                          </p:spTgt>
                                        </p:tgtEl>
                                        <p:attrNameLst>
                                          <p:attrName>style.visibility</p:attrName>
                                        </p:attrNameLst>
                                      </p:cBhvr>
                                      <p:to>
                                        <p:strVal val="visible"/>
                                      </p:to>
                                    </p:set>
                                    <p:anim calcmode="lin" valueType="num">
                                      <p:cBhvr additive="base">
                                        <p:cTn id="15" dur="500" fill="hold"/>
                                        <p:tgtEl>
                                          <p:spTgt spid="23559">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9">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559">
                                            <p:txEl>
                                              <p:pRg st="4" end="4"/>
                                            </p:txEl>
                                          </p:spTgt>
                                        </p:tgtEl>
                                        <p:attrNameLst>
                                          <p:attrName>style.visibility</p:attrName>
                                        </p:attrNameLst>
                                      </p:cBhvr>
                                      <p:to>
                                        <p:strVal val="visible"/>
                                      </p:to>
                                    </p:set>
                                    <p:anim calcmode="lin" valueType="num">
                                      <p:cBhvr additive="base">
                                        <p:cTn id="19" dur="500" fill="hold"/>
                                        <p:tgtEl>
                                          <p:spTgt spid="2355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7E0801-FC27-3585-FD38-8698144B605A}"/>
            </a:ext>
          </a:extLst>
        </p:cNvPr>
        <p:cNvGrpSpPr/>
        <p:nvPr/>
      </p:nvGrpSpPr>
      <p:grpSpPr>
        <a:xfrm>
          <a:off x="0" y="0"/>
          <a:ext cx="0" cy="0"/>
          <a:chOff x="0" y="0"/>
          <a:chExt cx="0" cy="0"/>
        </a:xfrm>
      </p:grpSpPr>
      <p:sp>
        <p:nvSpPr>
          <p:cNvPr id="11268" name="AutoShape 6">
            <a:hlinkClick r:id="" action="ppaction://noaction" highlightClick="1"/>
            <a:hlinkHover r:id="rId3" action="ppaction://hlinksldjump"/>
            <a:extLst>
              <a:ext uri="{FF2B5EF4-FFF2-40B4-BE49-F238E27FC236}">
                <a16:creationId xmlns:a16="http://schemas.microsoft.com/office/drawing/2014/main" id="{DCD89BFE-80E4-746C-D875-8B077058303C}"/>
              </a:ext>
            </a:extLst>
          </p:cNvPr>
          <p:cNvSpPr>
            <a:spLocks noChangeArrowheads="1"/>
          </p:cNvSpPr>
          <p:nvPr/>
        </p:nvSpPr>
        <p:spPr bwMode="auto">
          <a:xfrm>
            <a:off x="7011566" y="914400"/>
            <a:ext cx="381000" cy="228600"/>
          </a:xfrm>
          <a:prstGeom prst="actionButtonBlank">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en-US">
              <a:latin typeface="微软雅黑" panose="020B0503020204020204" pitchFamily="34" charset="-122"/>
              <a:ea typeface="微软雅黑" panose="020B0503020204020204" pitchFamily="34" charset="-122"/>
            </a:endParaRPr>
          </a:p>
        </p:txBody>
      </p:sp>
      <p:sp>
        <p:nvSpPr>
          <p:cNvPr id="23559" name="Rectangle 7">
            <a:extLst>
              <a:ext uri="{FF2B5EF4-FFF2-40B4-BE49-F238E27FC236}">
                <a16:creationId xmlns:a16="http://schemas.microsoft.com/office/drawing/2014/main" id="{A32582A0-78E4-A964-D9C9-910AEF8830FC}"/>
              </a:ext>
            </a:extLst>
          </p:cNvPr>
          <p:cNvSpPr>
            <a:spLocks noGrp="1" noRot="1" noChangeArrowheads="1"/>
          </p:cNvSpPr>
          <p:nvPr>
            <p:ph idx="1"/>
          </p:nvPr>
        </p:nvSpPr>
        <p:spPr>
          <a:xfrm>
            <a:off x="485775" y="704215"/>
            <a:ext cx="11639550" cy="5622117"/>
          </a:xfrm>
          <a:ln>
            <a:noFill/>
          </a:ln>
        </p:spPr>
        <p:txBody>
          <a:bodyPr>
            <a:noAutofit/>
          </a:bodyPr>
          <a:lstStyle/>
          <a:p>
            <a:pPr indent="609600" fontAlgn="auto">
              <a:lnSpc>
                <a:spcPts val="4000"/>
              </a:lnSpc>
              <a:spcBef>
                <a:spcPts val="0"/>
              </a:spcBef>
              <a:buFontTx/>
              <a:buNone/>
            </a:pPr>
            <a:r>
              <a:rPr lang="zh-CN" altLang="en-US" b="1" dirty="0">
                <a:solidFill>
                  <a:schemeClr val="accent2"/>
                </a:solidFill>
                <a:latin typeface="华文楷体" panose="02010600040101010101" charset="-122"/>
                <a:ea typeface="华文楷体" panose="02010600040101010101" charset="-122"/>
                <a:cs typeface="华文楷体" panose="02010600040101010101" charset="-122"/>
              </a:rPr>
              <a:t>（二）期刊论文重要事项</a:t>
            </a:r>
          </a:p>
          <a:p>
            <a:pPr indent="612000">
              <a:lnSpc>
                <a:spcPct val="13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期刊论文俗称“小论文”，其依托期刊发表的形式进行学术交流。说其小：一是篇幅不大，少则几千字，多不过两三万字；二是主题聚焦，紧扣特定具体问题。其虽然简短，但必须为独立完整的工作，且对研究质量和创新性要求很高。</a:t>
            </a:r>
          </a:p>
          <a:p>
            <a:pPr indent="612000">
              <a:lnSpc>
                <a:spcPct val="13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期刊论文是体现研究者学术水平的首要方式，匿名审稿制度与期刊学术声誉可为论文质量提供有力背书。由于学术期刊的版面是供不应求的稀缺资源，决定了期刊论文简短精悍的鲜明特征，其囊括学术论文的必备要件，但形式非常紧凑。</a:t>
            </a:r>
          </a:p>
          <a:p>
            <a:pPr indent="612000">
              <a:lnSpc>
                <a:spcPct val="130000"/>
              </a:lnSpc>
              <a:spcBef>
                <a:spcPts val="0"/>
              </a:spcBef>
              <a:buNone/>
            </a:pPr>
            <a:r>
              <a:rPr lang="zh-CN" altLang="en-US" b="1" dirty="0">
                <a:latin typeface="华文楷体" panose="02010600040101010101" charset="-122"/>
                <a:ea typeface="华文楷体" panose="02010600040101010101" charset="-122"/>
                <a:cs typeface="华文楷体" panose="02010600040101010101" charset="-122"/>
              </a:rPr>
              <a:t>前置部分</a:t>
            </a:r>
            <a:r>
              <a:rPr lang="zh-CN" altLang="en-US" sz="2400" dirty="0">
                <a:latin typeface="华文楷体" panose="02010600040101010101" charset="-122"/>
                <a:ea typeface="华文楷体" panose="02010600040101010101" charset="-122"/>
                <a:cs typeface="华文楷体" panose="02010600040101010101" charset="-122"/>
              </a:rPr>
              <a:t>的题名、作者信息（姓名、工作单位）通常各占一两行，中文摘要</a:t>
            </a:r>
            <a:r>
              <a:rPr lang="en-US" altLang="zh-CN" sz="2400" dirty="0">
                <a:latin typeface="华文楷体" panose="02010600040101010101" charset="-122"/>
                <a:ea typeface="华文楷体" panose="02010600040101010101" charset="-122"/>
                <a:cs typeface="华文楷体" panose="02010600040101010101" charset="-122"/>
              </a:rPr>
              <a:t>300</a:t>
            </a:r>
            <a:r>
              <a:rPr lang="zh-CN" altLang="en-US" sz="2400" dirty="0">
                <a:latin typeface="华文楷体" panose="02010600040101010101" charset="-122"/>
                <a:ea typeface="华文楷体" panose="02010600040101010101" charset="-122"/>
                <a:cs typeface="华文楷体" panose="02010600040101010101" charset="-122"/>
              </a:rPr>
              <a:t>字左右自成一段，关键词</a:t>
            </a:r>
            <a:r>
              <a:rPr lang="en-US" altLang="zh-CN" sz="2400" dirty="0">
                <a:latin typeface="华文楷体" panose="02010600040101010101" charset="-122"/>
                <a:ea typeface="华文楷体" panose="02010600040101010101" charset="-122"/>
                <a:cs typeface="华文楷体" panose="02010600040101010101" charset="-122"/>
              </a:rPr>
              <a:t>3-5</a:t>
            </a:r>
            <a:r>
              <a:rPr lang="zh-CN" altLang="en-US" sz="2400" dirty="0">
                <a:latin typeface="华文楷体" panose="02010600040101010101" charset="-122"/>
                <a:ea typeface="华文楷体" panose="02010600040101010101" charset="-122"/>
                <a:cs typeface="华文楷体" panose="02010600040101010101" charset="-122"/>
              </a:rPr>
              <a:t>个占一行，中图分类号（或</a:t>
            </a:r>
            <a:r>
              <a:rPr lang="en-US" altLang="zh-CN" sz="2400" dirty="0">
                <a:latin typeface="华文楷体" panose="02010600040101010101" charset="-122"/>
                <a:ea typeface="华文楷体" panose="02010600040101010101" charset="-122"/>
                <a:cs typeface="华文楷体" panose="02010600040101010101" charset="-122"/>
              </a:rPr>
              <a:t>JEL</a:t>
            </a:r>
            <a:r>
              <a:rPr lang="zh-CN" altLang="en-US" sz="2400" dirty="0">
                <a:latin typeface="华文楷体" panose="02010600040101010101" charset="-122"/>
                <a:ea typeface="华文楷体" panose="02010600040101010101" charset="-122"/>
                <a:cs typeface="华文楷体" panose="02010600040101010101" charset="-122"/>
              </a:rPr>
              <a:t>代码）、文献标识码、文章编号等合占一行；上述信息对应的外文（多为英文），有的期刊直接放在中文摘要之下，也有期刊置于文末的参考文献之后；收稿日期、基金资助及致谢等有关信息，在首页脚注给出。前置部分，篇幅通常在一页以内。</a:t>
            </a:r>
          </a:p>
          <a:p>
            <a:pPr indent="-504000">
              <a:lnSpc>
                <a:spcPct val="130000"/>
              </a:lnSpc>
              <a:spcBef>
                <a:spcPts val="0"/>
              </a:spcBef>
              <a:buNone/>
            </a:pPr>
            <a:endParaRPr lang="zh-CN" altLang="en-US" sz="2400" dirty="0">
              <a:latin typeface="华文楷体" panose="02010600040101010101" charset="-122"/>
              <a:ea typeface="华文楷体" panose="02010600040101010101" charset="-122"/>
              <a:cs typeface="华文楷体" panose="02010600040101010101" charset="-122"/>
            </a:endParaRPr>
          </a:p>
          <a:p>
            <a:pPr indent="-504000">
              <a:lnSpc>
                <a:spcPct val="130000"/>
              </a:lnSpc>
              <a:spcBef>
                <a:spcPts val="0"/>
              </a:spcBef>
              <a:buNone/>
            </a:pPr>
            <a:r>
              <a:rPr lang="zh-CN" altLang="en-US" sz="2400" dirty="0">
                <a:latin typeface="华文楷体" panose="02010600040101010101" charset="-122"/>
                <a:ea typeface="华文楷体" panose="02010600040101010101" charset="-122"/>
                <a:cs typeface="华文楷体" panose="02010600040101010101" charset="-122"/>
              </a:rPr>
              <a:t>          </a:t>
            </a:r>
          </a:p>
        </p:txBody>
      </p:sp>
      <p:sp>
        <p:nvSpPr>
          <p:cNvPr id="5" name="灯片编号占位符 6">
            <a:extLst>
              <a:ext uri="{FF2B5EF4-FFF2-40B4-BE49-F238E27FC236}">
                <a16:creationId xmlns:a16="http://schemas.microsoft.com/office/drawing/2014/main" id="{EE20C114-8B83-879C-3123-F1F60918A8DC}"/>
              </a:ext>
            </a:extLst>
          </p:cNvPr>
          <p:cNvSpPr>
            <a:spLocks noGrp="1"/>
          </p:cNvSpPr>
          <p:nvPr>
            <p:ph type="sldNum" sz="quarter" idx="12"/>
          </p:nvPr>
        </p:nvSpPr>
        <p:spPr>
          <a:xfrm>
            <a:off x="10888524" y="6619009"/>
            <a:ext cx="932884" cy="311727"/>
          </a:xfrm>
        </p:spPr>
        <p:txBody>
          <a:bodyPr/>
          <a:lstStyle/>
          <a:p>
            <a:fld id="{9A0DB2DC-4C9A-4742-B13C-FB6460FD3503}" type="slidenum">
              <a:rPr lang="zh-CN" altLang="en-US" sz="2000">
                <a:solidFill>
                  <a:schemeClr val="tx1"/>
                </a:solidFill>
              </a:rPr>
              <a:t>8</a:t>
            </a:fld>
            <a:endParaRPr lang="zh-CN" altLang="en-US" sz="2000" dirty="0">
              <a:solidFill>
                <a:schemeClr val="tx1"/>
              </a:solidFill>
            </a:endParaRPr>
          </a:p>
        </p:txBody>
      </p:sp>
      <p:sp>
        <p:nvSpPr>
          <p:cNvPr id="6" name="Rectangle 4" descr="浅色上对角线">
            <a:extLst>
              <a:ext uri="{FF2B5EF4-FFF2-40B4-BE49-F238E27FC236}">
                <a16:creationId xmlns:a16="http://schemas.microsoft.com/office/drawing/2014/main" id="{0EE72426-B8B9-2885-422F-56915BFD0947}"/>
              </a:ext>
            </a:extLst>
          </p:cNvPr>
          <p:cNvSpPr>
            <a:spLocks noChangeArrowheads="1"/>
          </p:cNvSpPr>
          <p:nvPr/>
        </p:nvSpPr>
        <p:spPr bwMode="auto">
          <a:xfrm>
            <a:off x="861591" y="107576"/>
            <a:ext cx="5234409" cy="663949"/>
          </a:xfrm>
          <a:prstGeom prst="rect">
            <a:avLst/>
          </a:prstGeom>
          <a:pattFill prst="ltUpDiag">
            <a:fgClr>
              <a:srgbClr val="CCFFCC"/>
            </a:fgClr>
            <a:bgClr>
              <a:schemeClr val="bg1"/>
            </a:bgClr>
          </a:pattFill>
          <a:ln w="3175">
            <a:solidFill>
              <a:schemeClr val="accent6">
                <a:lumMod val="50000"/>
              </a:schemeClr>
            </a:solidFill>
            <a:miter lim="800000"/>
          </a:ln>
          <a:effectLst>
            <a:outerShdw blurRad="50800" dist="38100" dir="5400000" algn="t" rotWithShape="0">
              <a:prstClr val="black">
                <a:alpha val="40000"/>
              </a:prstClr>
            </a:outerShdw>
          </a:effectLst>
        </p:spPr>
        <p:txBody>
          <a:bodyPr lIns="198000" tIns="46800" rIns="198000" bIns="46800" anchor="ctr"/>
          <a:lstStyle/>
          <a:p>
            <a:pPr eaLnBrk="0" hangingPunct="0">
              <a:defRPr/>
            </a:pPr>
            <a:r>
              <a:rPr kumimoji="1" lang="zh-CN" altLang="en-US" sz="2800" b="1" dirty="0">
                <a:solidFill>
                  <a:schemeClr val="accent1">
                    <a:lumMod val="50000"/>
                  </a:schemeClr>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二、学位论文结构与要件</a:t>
            </a:r>
          </a:p>
        </p:txBody>
      </p:sp>
    </p:spTree>
    <p:extLst>
      <p:ext uri="{BB962C8B-B14F-4D97-AF65-F5344CB8AC3E}">
        <p14:creationId xmlns:p14="http://schemas.microsoft.com/office/powerpoint/2010/main" val="295780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9">
                                            <p:txEl>
                                              <p:pRg st="1" end="1"/>
                                            </p:txEl>
                                          </p:spTgt>
                                        </p:tgtEl>
                                        <p:attrNameLst>
                                          <p:attrName>style.visibility</p:attrName>
                                        </p:attrNameLst>
                                      </p:cBhvr>
                                      <p:to>
                                        <p:strVal val="visible"/>
                                      </p:to>
                                    </p:set>
                                    <p:anim calcmode="lin" valueType="num">
                                      <p:cBhvr additive="base">
                                        <p:cTn id="7" dur="500" fill="hold"/>
                                        <p:tgtEl>
                                          <p:spTgt spid="2355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9">
                                            <p:txEl>
                                              <p:pRg st="2" end="2"/>
                                            </p:txEl>
                                          </p:spTgt>
                                        </p:tgtEl>
                                        <p:attrNameLst>
                                          <p:attrName>style.visibility</p:attrName>
                                        </p:attrNameLst>
                                      </p:cBhvr>
                                      <p:to>
                                        <p:strVal val="visible"/>
                                      </p:to>
                                    </p:set>
                                    <p:anim calcmode="lin" valueType="num">
                                      <p:cBhvr additive="base">
                                        <p:cTn id="11" dur="500" fill="hold"/>
                                        <p:tgtEl>
                                          <p:spTgt spid="2355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9">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559">
                                            <p:txEl>
                                              <p:pRg st="3" end="3"/>
                                            </p:txEl>
                                          </p:spTgt>
                                        </p:tgtEl>
                                        <p:attrNameLst>
                                          <p:attrName>style.visibility</p:attrName>
                                        </p:attrNameLst>
                                      </p:cBhvr>
                                      <p:to>
                                        <p:strVal val="visible"/>
                                      </p:to>
                                    </p:set>
                                    <p:anim calcmode="lin" valueType="num">
                                      <p:cBhvr additive="base">
                                        <p:cTn id="15" dur="500" fill="hold"/>
                                        <p:tgtEl>
                                          <p:spTgt spid="23559">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mE0ZGFhNTg2NGIxM2MwYzc0MGFhNjc1YjQzMGNlMWIifQ=="/>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185</TotalTime>
  <Words>8043</Words>
  <Application>Microsoft Office PowerPoint</Application>
  <PresentationFormat>宽屏</PresentationFormat>
  <Paragraphs>406</Paragraphs>
  <Slides>44</Slides>
  <Notes>6</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44</vt:i4>
      </vt:variant>
    </vt:vector>
  </HeadingPairs>
  <TitlesOfParts>
    <vt:vector size="57" baseType="lpstr">
      <vt:lpstr>黑体</vt:lpstr>
      <vt:lpstr>华文楷体</vt:lpstr>
      <vt:lpstr>华文隶书</vt:lpstr>
      <vt:lpstr>华文中宋</vt:lpstr>
      <vt:lpstr>楷体</vt:lpstr>
      <vt:lpstr>宋体</vt:lpstr>
      <vt:lpstr>微软雅黑</vt:lpstr>
      <vt:lpstr>Arial</vt:lpstr>
      <vt:lpstr>Calibri</vt:lpstr>
      <vt:lpstr>Calibri Light</vt:lpstr>
      <vt:lpstr>Times New Roman</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思考与练习</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2746509150@qq.com</cp:lastModifiedBy>
  <cp:revision>118</cp:revision>
  <dcterms:created xsi:type="dcterms:W3CDTF">2015-12-05T08:51:00Z</dcterms:created>
  <dcterms:modified xsi:type="dcterms:W3CDTF">2025-09-23T08:00:04Z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8341F01940C944D49D21BD2B1993B57D_13</vt:lpwstr>
  </property>
  <property fmtid="{D5CDD505-2E9C-101B-9397-08002B2CF9AE}" pid="3" name="KSOProductBuildVer">
    <vt:lpwstr>2052-12.1.0.22529</vt:lpwstr>
  </property>
  <property fmtid="{D5CDD505-2E9C-101B-9397-08002B2CF9AE}" pid="4" name="KSOTemplateUUID">
    <vt:lpwstr>v1.0_mb_46fif/lngfIZSzxymcPcdg==</vt:lpwstr>
  </property>
</Properties>
</file>